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34"/>
  </p:notesMasterIdLst>
  <p:handoutMasterIdLst>
    <p:handoutMasterId r:id="rId35"/>
  </p:handoutMasterIdLst>
  <p:sldIdLst>
    <p:sldId id="329" r:id="rId6"/>
    <p:sldId id="281" r:id="rId7"/>
    <p:sldId id="316" r:id="rId8"/>
    <p:sldId id="328" r:id="rId9"/>
    <p:sldId id="330" r:id="rId10"/>
    <p:sldId id="331" r:id="rId11"/>
    <p:sldId id="332" r:id="rId12"/>
    <p:sldId id="333" r:id="rId13"/>
    <p:sldId id="334" r:id="rId14"/>
    <p:sldId id="335" r:id="rId15"/>
    <p:sldId id="336" r:id="rId16"/>
    <p:sldId id="337" r:id="rId17"/>
    <p:sldId id="338" r:id="rId18"/>
    <p:sldId id="339" r:id="rId19"/>
    <p:sldId id="340" r:id="rId20"/>
    <p:sldId id="341" r:id="rId21"/>
    <p:sldId id="342" r:id="rId22"/>
    <p:sldId id="343" r:id="rId23"/>
    <p:sldId id="344" r:id="rId24"/>
    <p:sldId id="345" r:id="rId25"/>
    <p:sldId id="346" r:id="rId26"/>
    <p:sldId id="347" r:id="rId27"/>
    <p:sldId id="348" r:id="rId28"/>
    <p:sldId id="349" r:id="rId29"/>
    <p:sldId id="350" r:id="rId30"/>
    <p:sldId id="351" r:id="rId31"/>
    <p:sldId id="352" r:id="rId32"/>
    <p:sldId id="353" r:id="rId33"/>
  </p:sldIdLst>
  <p:sldSz cx="9144000" cy="6858000" type="screen4x3"/>
  <p:notesSz cx="6797675" cy="987425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4400" kern="1200">
        <a:solidFill>
          <a:schemeClr val="accent2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4400" kern="1200">
        <a:solidFill>
          <a:schemeClr val="accent2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4400" kern="1200">
        <a:solidFill>
          <a:schemeClr val="accent2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4400" kern="1200">
        <a:solidFill>
          <a:schemeClr val="accent2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4400" kern="1200">
        <a:solidFill>
          <a:schemeClr val="accent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4400" kern="1200">
        <a:solidFill>
          <a:schemeClr val="accent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4400" kern="1200">
        <a:solidFill>
          <a:schemeClr val="accent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4400" kern="1200">
        <a:solidFill>
          <a:schemeClr val="accent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4400" kern="1200">
        <a:solidFill>
          <a:schemeClr val="accent2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ABE1"/>
    <a:srgbClr val="015284"/>
    <a:srgbClr val="D60134"/>
    <a:srgbClr val="CCEC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11" autoAdjust="0"/>
    <p:restoredTop sz="98894" autoAdjust="0"/>
  </p:normalViewPr>
  <p:slideViewPr>
    <p:cSldViewPr>
      <p:cViewPr>
        <p:scale>
          <a:sx n="80" d="100"/>
          <a:sy n="80" d="100"/>
        </p:scale>
        <p:origin x="-1284" y="-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92"/>
    </p:cViewPr>
  </p:sorterViewPr>
  <p:notesViewPr>
    <p:cSldViewPr>
      <p:cViewPr>
        <p:scale>
          <a:sx n="100" d="100"/>
          <a:sy n="100" d="100"/>
        </p:scale>
        <p:origin x="-882" y="-72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0" rIns="95561" bIns="47780" numCol="1" anchor="t" anchorCtr="0" compatLnSpc="1">
            <a:prstTxWarp prst="textNoShape">
              <a:avLst/>
            </a:prstTxWarp>
          </a:bodyPr>
          <a:lstStyle>
            <a:lvl1pPr algn="l" defTabSz="955675">
              <a:defRPr sz="13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0" rIns="95561" bIns="47780" numCol="1" anchor="t" anchorCtr="0" compatLnSpc="1">
            <a:prstTxWarp prst="textNoShape">
              <a:avLst/>
            </a:prstTxWarp>
          </a:bodyPr>
          <a:lstStyle>
            <a:lvl1pPr algn="r" defTabSz="955675">
              <a:defRPr sz="13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65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895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0" rIns="95561" bIns="47780" numCol="1" anchor="b" anchorCtr="0" compatLnSpc="1">
            <a:prstTxWarp prst="textNoShape">
              <a:avLst/>
            </a:prstTxWarp>
          </a:bodyPr>
          <a:lstStyle>
            <a:lvl1pPr algn="l" defTabSz="955675">
              <a:defRPr sz="13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65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37895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0" rIns="95561" bIns="47780" numCol="1" anchor="b" anchorCtr="0" compatLnSpc="1">
            <a:prstTxWarp prst="textNoShape">
              <a:avLst/>
            </a:prstTxWarp>
          </a:bodyPr>
          <a:lstStyle>
            <a:lvl1pPr algn="r" defTabSz="955675">
              <a:defRPr sz="13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02EDE8CE-6AC9-4249-8C6C-31B34EFF8EE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23158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0" rIns="95561" bIns="47780" numCol="1" anchor="t" anchorCtr="0" compatLnSpc="1">
            <a:prstTxWarp prst="textNoShape">
              <a:avLst/>
            </a:prstTxWarp>
          </a:bodyPr>
          <a:lstStyle>
            <a:lvl1pPr algn="l" defTabSz="955675">
              <a:defRPr sz="13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0" rIns="95561" bIns="47780" numCol="1" anchor="t" anchorCtr="0" compatLnSpc="1">
            <a:prstTxWarp prst="textNoShape">
              <a:avLst/>
            </a:prstTxWarp>
          </a:bodyPr>
          <a:lstStyle>
            <a:lvl1pPr algn="r" defTabSz="955675">
              <a:defRPr sz="13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89475"/>
            <a:ext cx="5438775" cy="444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0" rIns="95561" bIns="477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0" rIns="95561" bIns="47780" numCol="1" anchor="b" anchorCtr="0" compatLnSpc="1">
            <a:prstTxWarp prst="textNoShape">
              <a:avLst/>
            </a:prstTxWarp>
          </a:bodyPr>
          <a:lstStyle>
            <a:lvl1pPr algn="l" defTabSz="955675">
              <a:defRPr sz="13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04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7895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0" rIns="95561" bIns="47780" numCol="1" anchor="b" anchorCtr="0" compatLnSpc="1">
            <a:prstTxWarp prst="textNoShape">
              <a:avLst/>
            </a:prstTxWarp>
          </a:bodyPr>
          <a:lstStyle>
            <a:lvl1pPr algn="r" defTabSz="955675">
              <a:defRPr sz="13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BBC0FBBB-1DFC-41A6-8310-41C85B6A430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39675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03FDEA-F6E8-4B31-B180-0F9C0729564D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7488" y="1484313"/>
            <a:ext cx="1960562" cy="5373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1484313"/>
            <a:ext cx="5730875" cy="5373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14843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55650" y="2743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8050" y="2743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5650" y="2743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8050" y="2743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0" descr="estyn_powerpoint_01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14843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2743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D60134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D60134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D60134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D60134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D60134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D60134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D60134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D60134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D60134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1528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1528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1528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15284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15284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15284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15284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15284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15284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29ABE1">
            <a:alpha val="7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0" y="1988840"/>
            <a:ext cx="9144000" cy="33843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4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153" y="249529"/>
            <a:ext cx="1872208" cy="134893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4513" y="269112"/>
            <a:ext cx="3619980" cy="1369024"/>
          </a:xfrm>
          <a:prstGeom prst="rect">
            <a:avLst/>
          </a:prstGeom>
        </p:spPr>
      </p:pic>
      <p:sp>
        <p:nvSpPr>
          <p:cNvPr id="6" name="Title 6"/>
          <p:cNvSpPr txBox="1">
            <a:spLocks/>
          </p:cNvSpPr>
          <p:nvPr/>
        </p:nvSpPr>
        <p:spPr bwMode="auto">
          <a:xfrm>
            <a:off x="233152" y="2564904"/>
            <a:ext cx="8851341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D60134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D60134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D60134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D60134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D60134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D60134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D60134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D60134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D60134"/>
                </a:solidFill>
                <a:latin typeface="Arial" charset="0"/>
              </a:defRPr>
            </a:lvl9pPr>
          </a:lstStyle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GB" sz="3600" b="1" kern="0" dirty="0" err="1" smtClean="0">
                <a:solidFill>
                  <a:srgbClr val="0070BB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Hyrwyddo</a:t>
            </a:r>
            <a:r>
              <a:rPr lang="en-GB" sz="3600" b="1" kern="0" dirty="0" smtClean="0">
                <a:solidFill>
                  <a:srgbClr val="0070BB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</a:t>
            </a:r>
            <a:r>
              <a:rPr lang="en-GB" sz="3600" b="1" kern="0" dirty="0" err="1" smtClean="0">
                <a:solidFill>
                  <a:srgbClr val="0070BB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arfer</a:t>
            </a:r>
            <a:r>
              <a:rPr lang="en-GB" sz="3600" b="1" kern="0" dirty="0" smtClean="0">
                <a:solidFill>
                  <a:srgbClr val="0070BB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</a:t>
            </a:r>
            <a:r>
              <a:rPr lang="en-GB" sz="3600" b="1" kern="0" dirty="0" err="1" smtClean="0">
                <a:solidFill>
                  <a:srgbClr val="0070BB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dda</a:t>
            </a:r>
            <a:r>
              <a:rPr lang="en-GB" sz="3600" b="1" kern="0" dirty="0" smtClean="0">
                <a:solidFill>
                  <a:srgbClr val="0070BB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</a:t>
            </a:r>
            <a:r>
              <a:rPr lang="en-GB" sz="3600" b="1" kern="0" dirty="0" err="1" smtClean="0">
                <a:solidFill>
                  <a:srgbClr val="0070BB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wrth</a:t>
            </a:r>
            <a:r>
              <a:rPr lang="en-GB" sz="3600" b="1" kern="0" dirty="0" smtClean="0">
                <a:solidFill>
                  <a:srgbClr val="0070BB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</a:t>
            </a:r>
            <a:r>
              <a:rPr lang="en-GB" sz="3600" b="1" kern="0" dirty="0" err="1" smtClean="0">
                <a:solidFill>
                  <a:srgbClr val="0070BB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fynd</a:t>
            </a:r>
            <a:r>
              <a:rPr lang="en-GB" sz="3600" b="1" kern="0" dirty="0" smtClean="0">
                <a:solidFill>
                  <a:srgbClr val="0070BB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</a:t>
            </a:r>
            <a:r>
              <a:rPr lang="en-GB" sz="3600" b="1" kern="0" dirty="0" err="1" smtClean="0">
                <a:solidFill>
                  <a:srgbClr val="0070BB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i’r</a:t>
            </a:r>
            <a:r>
              <a:rPr lang="en-GB" sz="3600" b="1" kern="0" dirty="0" smtClean="0">
                <a:solidFill>
                  <a:srgbClr val="0070BB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</a:t>
            </a:r>
            <a:r>
              <a:rPr lang="en-GB" sz="3600" b="1" kern="0" dirty="0" err="1" smtClean="0">
                <a:solidFill>
                  <a:srgbClr val="0070BB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afael</a:t>
            </a:r>
            <a:r>
              <a:rPr lang="en-GB" sz="3600" b="1" kern="0" dirty="0" smtClean="0">
                <a:solidFill>
                  <a:srgbClr val="0070BB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â </a:t>
            </a:r>
            <a:r>
              <a:rPr lang="en-GB" sz="3600" b="1" kern="0" dirty="0" err="1" smtClean="0">
                <a:solidFill>
                  <a:srgbClr val="0070BB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thlodi</a:t>
            </a:r>
            <a:r>
              <a:rPr lang="en-GB" sz="3600" b="1" kern="0" dirty="0" smtClean="0">
                <a:solidFill>
                  <a:srgbClr val="0070BB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ac </a:t>
            </a:r>
            <a:r>
              <a:rPr lang="en-GB" sz="3600" b="1" kern="0" dirty="0" err="1" smtClean="0">
                <a:solidFill>
                  <a:srgbClr val="0070BB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anfantais</a:t>
            </a:r>
            <a:r>
              <a:rPr lang="en-GB" sz="3200" b="1" kern="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/>
            </a:r>
            <a:br>
              <a:rPr lang="en-GB" sz="3200" b="1" kern="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</a:br>
            <a:r>
              <a:rPr lang="en-GB" sz="3600" b="1" kern="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/>
            </a:r>
            <a:br>
              <a:rPr lang="en-GB" sz="3600" b="1" kern="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</a:br>
            <a:r>
              <a:rPr lang="en-GB" sz="3200" b="1" kern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Deunyddiau</a:t>
            </a:r>
            <a:r>
              <a:rPr lang="en-GB" sz="32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HMS </a:t>
            </a:r>
            <a:r>
              <a:rPr lang="en-GB" sz="3200" b="1" kern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ar</a:t>
            </a:r>
            <a:r>
              <a:rPr lang="en-GB" sz="32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</a:t>
            </a:r>
            <a:r>
              <a:rPr lang="en-GB" sz="3200" b="1" kern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gyfer</a:t>
            </a:r>
            <a:r>
              <a:rPr lang="en-GB" sz="32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</a:t>
            </a:r>
            <a:r>
              <a:rPr lang="en-GB" sz="3200" b="1" kern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ysgolion</a:t>
            </a:r>
            <a:r>
              <a:rPr lang="en-GB" sz="32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</a:t>
            </a:r>
            <a:r>
              <a:rPr lang="en-GB" sz="3200" b="1" kern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cynradd</a:t>
            </a:r>
            <a:r>
              <a:rPr lang="en-GB" sz="4000" b="1" kern="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4000" b="1" kern="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4000" kern="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2345" y="5949280"/>
            <a:ext cx="3971655" cy="11700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650" y="1412776"/>
            <a:ext cx="7772400" cy="5445224"/>
          </a:xfrm>
        </p:spPr>
        <p:txBody>
          <a:bodyPr/>
          <a:lstStyle/>
          <a:p>
            <a:pPr marL="0" indent="0">
              <a:buNone/>
            </a:pPr>
            <a:r>
              <a:rPr lang="en-GB" sz="2400" b="1" dirty="0" err="1">
                <a:solidFill>
                  <a:srgbClr val="FF0000"/>
                </a:solidFill>
              </a:rPr>
              <a:t>Sleid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smtClean="0">
                <a:solidFill>
                  <a:srgbClr val="FF0000"/>
                </a:solidFill>
              </a:rPr>
              <a:t>7:  </a:t>
            </a:r>
            <a:r>
              <a:rPr lang="en-GB" sz="2400" b="1" dirty="0">
                <a:solidFill>
                  <a:srgbClr val="FF0000"/>
                </a:solidFill>
              </a:rPr>
              <a:t>Mae </a:t>
            </a:r>
            <a:r>
              <a:rPr lang="en-GB" sz="2400" b="1" dirty="0" err="1">
                <a:solidFill>
                  <a:srgbClr val="FF0000"/>
                </a:solidFill>
              </a:rPr>
              <a:t>blaenoriaethau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presennol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yr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ysgol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ar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gyfer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mynd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i’r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afael</a:t>
            </a:r>
            <a:r>
              <a:rPr lang="en-GB" sz="2400" b="1" dirty="0">
                <a:solidFill>
                  <a:srgbClr val="FF0000"/>
                </a:solidFill>
              </a:rPr>
              <a:t> ag </a:t>
            </a:r>
            <a:r>
              <a:rPr lang="en-GB" sz="2400" b="1" dirty="0" err="1">
                <a:solidFill>
                  <a:srgbClr val="FF0000"/>
                </a:solidFill>
              </a:rPr>
              <a:t>anfantais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yn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cynnwys</a:t>
            </a:r>
            <a:r>
              <a:rPr lang="en-GB" sz="2400" b="1" dirty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endParaRPr lang="en-GB" sz="2400" dirty="0"/>
          </a:p>
          <a:p>
            <a:pPr marL="622300" indent="-444500">
              <a:buNone/>
            </a:pPr>
            <a:r>
              <a:rPr lang="en-GB" sz="2400" dirty="0"/>
              <a:t>•	…</a:t>
            </a:r>
          </a:p>
          <a:p>
            <a:pPr marL="622300" indent="-444500">
              <a:buNone/>
            </a:pPr>
            <a:r>
              <a:rPr lang="en-GB" sz="2400" dirty="0"/>
              <a:t>•	…</a:t>
            </a:r>
          </a:p>
          <a:p>
            <a:pPr marL="622300" indent="-444500">
              <a:buNone/>
            </a:pPr>
            <a:r>
              <a:rPr lang="en-GB" sz="2400" dirty="0"/>
              <a:t>•	…</a:t>
            </a:r>
          </a:p>
          <a:p>
            <a:pPr marL="622300" indent="-444500">
              <a:buNone/>
            </a:pPr>
            <a:r>
              <a:rPr lang="en-GB" sz="2400" dirty="0"/>
              <a:t>•	…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i="1" dirty="0">
                <a:solidFill>
                  <a:srgbClr val="FF0000"/>
                </a:solidFill>
              </a:rPr>
              <a:t>(</a:t>
            </a:r>
            <a:r>
              <a:rPr lang="en-GB" sz="2400" i="1" dirty="0" err="1">
                <a:solidFill>
                  <a:srgbClr val="FF0000"/>
                </a:solidFill>
              </a:rPr>
              <a:t>Dylech</a:t>
            </a:r>
            <a:r>
              <a:rPr lang="en-GB" sz="2400" i="1" dirty="0">
                <a:solidFill>
                  <a:srgbClr val="FF0000"/>
                </a:solidFill>
              </a:rPr>
              <a:t> </a:t>
            </a:r>
            <a:r>
              <a:rPr lang="en-GB" sz="2400" i="1" dirty="0" err="1">
                <a:solidFill>
                  <a:srgbClr val="FF0000"/>
                </a:solidFill>
              </a:rPr>
              <a:t>gwblhau’r</a:t>
            </a:r>
            <a:r>
              <a:rPr lang="en-GB" sz="2400" i="1" dirty="0">
                <a:solidFill>
                  <a:srgbClr val="FF0000"/>
                </a:solidFill>
              </a:rPr>
              <a:t> </a:t>
            </a:r>
            <a:r>
              <a:rPr lang="en-GB" sz="2400" i="1" dirty="0" err="1">
                <a:solidFill>
                  <a:srgbClr val="FF0000"/>
                </a:solidFill>
              </a:rPr>
              <a:t>sleid</a:t>
            </a:r>
            <a:r>
              <a:rPr lang="en-GB" sz="2400" i="1" dirty="0">
                <a:solidFill>
                  <a:srgbClr val="FF0000"/>
                </a:solidFill>
              </a:rPr>
              <a:t> </a:t>
            </a:r>
            <a:r>
              <a:rPr lang="en-GB" sz="2400" i="1" dirty="0" err="1">
                <a:solidFill>
                  <a:srgbClr val="FF0000"/>
                </a:solidFill>
              </a:rPr>
              <a:t>hon</a:t>
            </a:r>
            <a:r>
              <a:rPr lang="en-GB" sz="2400" i="1" dirty="0">
                <a:solidFill>
                  <a:srgbClr val="FF0000"/>
                </a:solidFill>
              </a:rPr>
              <a:t> </a:t>
            </a:r>
            <a:r>
              <a:rPr lang="en-GB" sz="2400" i="1" dirty="0" err="1">
                <a:solidFill>
                  <a:srgbClr val="FF0000"/>
                </a:solidFill>
              </a:rPr>
              <a:t>gyda</a:t>
            </a:r>
            <a:r>
              <a:rPr lang="en-GB" sz="2400" i="1" dirty="0">
                <a:solidFill>
                  <a:srgbClr val="FF0000"/>
                </a:solidFill>
              </a:rPr>
              <a:t> </a:t>
            </a:r>
            <a:r>
              <a:rPr lang="en-GB" sz="2400" i="1" dirty="0" err="1">
                <a:solidFill>
                  <a:srgbClr val="FF0000"/>
                </a:solidFill>
              </a:rPr>
              <a:t>gwybodaeth</a:t>
            </a:r>
            <a:r>
              <a:rPr lang="en-GB" sz="2400" i="1" dirty="0">
                <a:solidFill>
                  <a:srgbClr val="FF0000"/>
                </a:solidFill>
              </a:rPr>
              <a:t> a </a:t>
            </a:r>
            <a:r>
              <a:rPr lang="en-GB" sz="2400" i="1" dirty="0" err="1">
                <a:solidFill>
                  <a:srgbClr val="FF0000"/>
                </a:solidFill>
              </a:rPr>
              <a:t>gymerwyd</a:t>
            </a:r>
            <a:r>
              <a:rPr lang="en-GB" sz="2400" i="1" dirty="0">
                <a:solidFill>
                  <a:srgbClr val="FF0000"/>
                </a:solidFill>
              </a:rPr>
              <a:t> o </a:t>
            </a:r>
            <a:r>
              <a:rPr lang="en-GB" sz="2400" i="1" dirty="0" err="1">
                <a:solidFill>
                  <a:srgbClr val="FF0000"/>
                </a:solidFill>
              </a:rPr>
              <a:t>gynllun</a:t>
            </a:r>
            <a:r>
              <a:rPr lang="en-GB" sz="2400" i="1" dirty="0">
                <a:solidFill>
                  <a:srgbClr val="FF0000"/>
                </a:solidFill>
              </a:rPr>
              <a:t> </a:t>
            </a:r>
            <a:r>
              <a:rPr lang="en-GB" sz="2400" i="1" dirty="0" err="1">
                <a:solidFill>
                  <a:srgbClr val="FF0000"/>
                </a:solidFill>
              </a:rPr>
              <a:t>gwella’r</a:t>
            </a:r>
            <a:r>
              <a:rPr lang="en-GB" sz="2400" i="1" dirty="0">
                <a:solidFill>
                  <a:srgbClr val="FF0000"/>
                </a:solidFill>
              </a:rPr>
              <a:t> </a:t>
            </a:r>
            <a:r>
              <a:rPr lang="en-GB" sz="2400" i="1" dirty="0" err="1" smtClean="0">
                <a:solidFill>
                  <a:srgbClr val="FF0000"/>
                </a:solidFill>
              </a:rPr>
              <a:t>ysgol</a:t>
            </a:r>
            <a:r>
              <a:rPr lang="en-GB" sz="2400" i="1" dirty="0" smtClean="0">
                <a:solidFill>
                  <a:srgbClr val="FF0000"/>
                </a:solidFill>
              </a:rPr>
              <a:t>.)</a:t>
            </a:r>
            <a:endParaRPr lang="en-GB" sz="2400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8466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650" y="1628800"/>
            <a:ext cx="7772400" cy="5229200"/>
          </a:xfrm>
        </p:spPr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b="1" dirty="0" err="1"/>
              <a:t>Rhan</a:t>
            </a:r>
            <a:r>
              <a:rPr lang="en-GB" b="1" dirty="0"/>
              <a:t> 2:  Pa </a:t>
            </a:r>
            <a:r>
              <a:rPr lang="en-GB" b="1" dirty="0" err="1"/>
              <a:t>mor</a:t>
            </a:r>
            <a:r>
              <a:rPr lang="en-GB" b="1" dirty="0"/>
              <a:t> </a:t>
            </a:r>
            <a:r>
              <a:rPr lang="en-GB" b="1" dirty="0" err="1"/>
              <a:t>dda</a:t>
            </a:r>
            <a:r>
              <a:rPr lang="en-GB" b="1" dirty="0"/>
              <a:t> y </a:t>
            </a:r>
            <a:r>
              <a:rPr lang="en-GB" b="1" dirty="0" err="1"/>
              <a:t>mae</a:t>
            </a:r>
            <a:r>
              <a:rPr lang="en-GB" b="1" dirty="0"/>
              <a:t> </a:t>
            </a:r>
            <a:r>
              <a:rPr lang="en-GB" b="1" dirty="0" err="1"/>
              <a:t>ein</a:t>
            </a:r>
            <a:r>
              <a:rPr lang="en-GB" b="1" dirty="0"/>
              <a:t> </a:t>
            </a:r>
            <a:r>
              <a:rPr lang="en-GB" b="1" dirty="0" err="1"/>
              <a:t>disgyblion</a:t>
            </a:r>
            <a:r>
              <a:rPr lang="en-GB" b="1" dirty="0"/>
              <a:t> </a:t>
            </a:r>
            <a:r>
              <a:rPr lang="en-GB" b="1" dirty="0" err="1"/>
              <a:t>dan</a:t>
            </a:r>
            <a:r>
              <a:rPr lang="en-GB" b="1" dirty="0"/>
              <a:t> </a:t>
            </a:r>
            <a:r>
              <a:rPr lang="en-GB" b="1" dirty="0" err="1"/>
              <a:t>anfantais</a:t>
            </a:r>
            <a:r>
              <a:rPr lang="en-GB" b="1" dirty="0"/>
              <a:t> </a:t>
            </a:r>
            <a:r>
              <a:rPr lang="en-GB" b="1" dirty="0" err="1"/>
              <a:t>yn</a:t>
            </a:r>
            <a:r>
              <a:rPr lang="en-GB" b="1" dirty="0"/>
              <a:t> </a:t>
            </a:r>
            <a:r>
              <a:rPr lang="en-GB" b="1" dirty="0" err="1"/>
              <a:t>cyflawni</a:t>
            </a:r>
            <a:r>
              <a:rPr lang="en-GB" b="1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08191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650" y="1052736"/>
            <a:ext cx="7772400" cy="5805264"/>
          </a:xfrm>
        </p:spPr>
        <p:txBody>
          <a:bodyPr/>
          <a:lstStyle/>
          <a:p>
            <a:pPr marL="0" indent="0">
              <a:buNone/>
            </a:pPr>
            <a:r>
              <a:rPr lang="en-GB" sz="2400" b="1" dirty="0" err="1">
                <a:solidFill>
                  <a:srgbClr val="FF0000"/>
                </a:solidFill>
              </a:rPr>
              <a:t>Adolygu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Rhan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smtClean="0">
                <a:solidFill>
                  <a:srgbClr val="FF0000"/>
                </a:solidFill>
              </a:rPr>
              <a:t>1 </a:t>
            </a:r>
            <a:endParaRPr lang="en-GB" sz="24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sz="1000" dirty="0"/>
          </a:p>
          <a:p>
            <a:pPr marL="0" indent="0">
              <a:buNone/>
            </a:pPr>
            <a:r>
              <a:rPr lang="en-GB" sz="2400" dirty="0" err="1">
                <a:solidFill>
                  <a:srgbClr val="FF0000"/>
                </a:solidFill>
              </a:rPr>
              <a:t>Sut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 err="1">
                <a:solidFill>
                  <a:srgbClr val="FF0000"/>
                </a:solidFill>
              </a:rPr>
              <a:t>ydym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 err="1">
                <a:solidFill>
                  <a:srgbClr val="FF0000"/>
                </a:solidFill>
              </a:rPr>
              <a:t>ni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 err="1">
                <a:solidFill>
                  <a:srgbClr val="FF0000"/>
                </a:solidFill>
              </a:rPr>
              <a:t>wedi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 err="1">
                <a:solidFill>
                  <a:srgbClr val="FF0000"/>
                </a:solidFill>
              </a:rPr>
              <a:t>diffinio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 err="1">
                <a:solidFill>
                  <a:srgbClr val="FF0000"/>
                </a:solidFill>
              </a:rPr>
              <a:t>disgyblion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 err="1">
                <a:solidFill>
                  <a:srgbClr val="FF0000"/>
                </a:solidFill>
              </a:rPr>
              <a:t>dan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 err="1">
                <a:solidFill>
                  <a:srgbClr val="FF0000"/>
                </a:solidFill>
              </a:rPr>
              <a:t>anfantais</a:t>
            </a:r>
            <a:r>
              <a:rPr lang="en-GB" sz="2400" dirty="0">
                <a:solidFill>
                  <a:srgbClr val="FF0000"/>
                </a:solidFill>
              </a:rPr>
              <a:t>?</a:t>
            </a:r>
          </a:p>
          <a:p>
            <a:pPr marL="0" indent="0">
              <a:buNone/>
            </a:pPr>
            <a:endParaRPr lang="en-GB" sz="1000" dirty="0"/>
          </a:p>
          <a:p>
            <a:pPr marL="0" indent="0">
              <a:buNone/>
            </a:pPr>
            <a:r>
              <a:rPr lang="en-GB" sz="2400" dirty="0" err="1"/>
              <a:t>Mae’n</a:t>
            </a:r>
            <a:r>
              <a:rPr lang="en-GB" sz="2400" dirty="0"/>
              <a:t> </a:t>
            </a:r>
            <a:r>
              <a:rPr lang="en-GB" sz="2400" dirty="0" err="1"/>
              <a:t>bwysig</a:t>
            </a:r>
            <a:r>
              <a:rPr lang="en-GB" sz="2400" dirty="0"/>
              <a:t> </a:t>
            </a:r>
            <a:r>
              <a:rPr lang="en-GB" sz="2400" dirty="0" err="1"/>
              <a:t>cael</a:t>
            </a:r>
            <a:r>
              <a:rPr lang="en-GB" sz="2400" dirty="0"/>
              <a:t> </a:t>
            </a:r>
            <a:r>
              <a:rPr lang="en-GB" sz="2400" dirty="0" err="1"/>
              <a:t>ystod</a:t>
            </a:r>
            <a:r>
              <a:rPr lang="en-GB" sz="2400" dirty="0"/>
              <a:t> </a:t>
            </a:r>
            <a:r>
              <a:rPr lang="en-GB" sz="2400" dirty="0" err="1"/>
              <a:t>eang</a:t>
            </a:r>
            <a:r>
              <a:rPr lang="en-GB" sz="2400" dirty="0"/>
              <a:t> o </a:t>
            </a:r>
            <a:r>
              <a:rPr lang="en-GB" sz="2400" dirty="0" err="1"/>
              <a:t>feini</a:t>
            </a:r>
            <a:r>
              <a:rPr lang="en-GB" sz="2400" dirty="0"/>
              <a:t> </a:t>
            </a:r>
            <a:r>
              <a:rPr lang="en-GB" sz="2400" dirty="0" err="1"/>
              <a:t>prawf</a:t>
            </a:r>
            <a:r>
              <a:rPr lang="en-GB" sz="2400" dirty="0"/>
              <a:t> </a:t>
            </a:r>
            <a:r>
              <a:rPr lang="en-GB" sz="2400" dirty="0" err="1"/>
              <a:t>ar</a:t>
            </a:r>
            <a:r>
              <a:rPr lang="en-GB" sz="2400" dirty="0"/>
              <a:t> </a:t>
            </a:r>
            <a:r>
              <a:rPr lang="en-GB" sz="2400" dirty="0" err="1"/>
              <a:t>gyfer</a:t>
            </a:r>
            <a:r>
              <a:rPr lang="en-GB" sz="2400" dirty="0"/>
              <a:t> </a:t>
            </a:r>
            <a:r>
              <a:rPr lang="en-GB" sz="2400" dirty="0" err="1"/>
              <a:t>nodi</a:t>
            </a:r>
            <a:r>
              <a:rPr lang="en-GB" sz="2400" dirty="0"/>
              <a:t> </a:t>
            </a:r>
            <a:r>
              <a:rPr lang="en-GB" sz="2400" dirty="0" err="1"/>
              <a:t>disgyblion</a:t>
            </a:r>
            <a:r>
              <a:rPr lang="en-GB" sz="2400" dirty="0"/>
              <a:t> </a:t>
            </a:r>
            <a:r>
              <a:rPr lang="en-GB" sz="2400" dirty="0" err="1"/>
              <a:t>dan</a:t>
            </a:r>
            <a:r>
              <a:rPr lang="en-GB" sz="2400" dirty="0"/>
              <a:t> </a:t>
            </a:r>
            <a:r>
              <a:rPr lang="en-GB" sz="2400" dirty="0" err="1"/>
              <a:t>anfantais</a:t>
            </a:r>
            <a:r>
              <a:rPr lang="en-GB" sz="2400" dirty="0"/>
              <a:t>.  Mae </a:t>
            </a:r>
            <a:r>
              <a:rPr lang="en-GB" sz="2400" dirty="0" err="1"/>
              <a:t>disgyblion</a:t>
            </a:r>
            <a:r>
              <a:rPr lang="en-GB" sz="2400" dirty="0"/>
              <a:t> </a:t>
            </a:r>
            <a:r>
              <a:rPr lang="en-GB" sz="2400" dirty="0" err="1"/>
              <a:t>dan</a:t>
            </a:r>
            <a:r>
              <a:rPr lang="en-GB" sz="2400" dirty="0"/>
              <a:t> </a:t>
            </a:r>
            <a:r>
              <a:rPr lang="en-GB" sz="2400" dirty="0" err="1"/>
              <a:t>anfantais</a:t>
            </a:r>
            <a:r>
              <a:rPr lang="en-GB" sz="2400" dirty="0"/>
              <a:t> </a:t>
            </a:r>
            <a:r>
              <a:rPr lang="en-GB" sz="2400" dirty="0" err="1"/>
              <a:t>yn</a:t>
            </a:r>
            <a:r>
              <a:rPr lang="en-GB" sz="2400" dirty="0"/>
              <a:t> </a:t>
            </a:r>
            <a:r>
              <a:rPr lang="en-GB" sz="2400" dirty="0" err="1"/>
              <a:t>cynnwys</a:t>
            </a:r>
            <a:r>
              <a:rPr lang="en-GB" sz="2400" dirty="0"/>
              <a:t>:</a:t>
            </a:r>
          </a:p>
          <a:p>
            <a:pPr marL="0" indent="0">
              <a:buNone/>
            </a:pPr>
            <a:endParaRPr lang="en-GB" sz="1000" dirty="0"/>
          </a:p>
          <a:p>
            <a:pPr marL="622300" indent="-355600">
              <a:buNone/>
            </a:pPr>
            <a:r>
              <a:rPr lang="en-GB" sz="2400" dirty="0"/>
              <a:t>•	</a:t>
            </a:r>
            <a:r>
              <a:rPr lang="en-GB" sz="2400" dirty="0" smtClean="0"/>
              <a:t>y </a:t>
            </a:r>
            <a:r>
              <a:rPr lang="en-GB" sz="2400" dirty="0" err="1"/>
              <a:t>rhai</a:t>
            </a:r>
            <a:r>
              <a:rPr lang="en-GB" sz="2400" dirty="0"/>
              <a:t> </a:t>
            </a:r>
            <a:r>
              <a:rPr lang="en-GB" sz="2400" dirty="0" err="1"/>
              <a:t>sy’n</a:t>
            </a:r>
            <a:r>
              <a:rPr lang="en-GB" sz="2400" dirty="0"/>
              <a:t> </a:t>
            </a:r>
            <a:r>
              <a:rPr lang="en-GB" sz="2400" dirty="0" err="1"/>
              <a:t>gymwys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</a:t>
            </a:r>
            <a:r>
              <a:rPr lang="en-GB" sz="2400" dirty="0" err="1"/>
              <a:t>gael</a:t>
            </a:r>
            <a:r>
              <a:rPr lang="en-GB" sz="2400" dirty="0"/>
              <a:t> </a:t>
            </a:r>
            <a:r>
              <a:rPr lang="en-GB" sz="2400" dirty="0" err="1"/>
              <a:t>prydau</a:t>
            </a:r>
            <a:r>
              <a:rPr lang="en-GB" sz="2400" dirty="0"/>
              <a:t> </a:t>
            </a:r>
            <a:r>
              <a:rPr lang="en-GB" sz="2400" dirty="0" err="1"/>
              <a:t>ysgol</a:t>
            </a:r>
            <a:r>
              <a:rPr lang="en-GB" sz="2400" dirty="0"/>
              <a:t> am </a:t>
            </a:r>
            <a:r>
              <a:rPr lang="en-GB" sz="2400" dirty="0" err="1"/>
              <a:t>ddim</a:t>
            </a:r>
            <a:r>
              <a:rPr lang="en-GB" sz="2400" dirty="0"/>
              <a:t>;</a:t>
            </a:r>
          </a:p>
          <a:p>
            <a:pPr marL="622300" indent="-355600">
              <a:buNone/>
            </a:pPr>
            <a:r>
              <a:rPr lang="en-GB" sz="2400" dirty="0"/>
              <a:t>•	y </a:t>
            </a:r>
            <a:r>
              <a:rPr lang="en-GB" sz="2400" dirty="0" err="1"/>
              <a:t>rhai</a:t>
            </a:r>
            <a:r>
              <a:rPr lang="en-GB" sz="2400" dirty="0"/>
              <a:t> o </a:t>
            </a:r>
            <a:r>
              <a:rPr lang="en-GB" sz="2400" dirty="0" err="1"/>
              <a:t>grwpiau</a:t>
            </a:r>
            <a:r>
              <a:rPr lang="en-GB" sz="2400" dirty="0"/>
              <a:t> </a:t>
            </a:r>
            <a:r>
              <a:rPr lang="en-GB" sz="2400" dirty="0" err="1"/>
              <a:t>lleiafrifol</a:t>
            </a:r>
            <a:r>
              <a:rPr lang="en-GB" sz="2400" dirty="0"/>
              <a:t>;</a:t>
            </a:r>
          </a:p>
          <a:p>
            <a:pPr marL="622300" indent="-355600">
              <a:buNone/>
            </a:pPr>
            <a:r>
              <a:rPr lang="en-GB" sz="2400" dirty="0"/>
              <a:t>•	y </a:t>
            </a:r>
            <a:r>
              <a:rPr lang="en-GB" sz="2400" dirty="0" err="1"/>
              <a:t>rhai</a:t>
            </a:r>
            <a:r>
              <a:rPr lang="en-GB" sz="2400" dirty="0"/>
              <a:t> </a:t>
            </a:r>
            <a:r>
              <a:rPr lang="en-GB" sz="2400" dirty="0" err="1"/>
              <a:t>mewn</a:t>
            </a:r>
            <a:r>
              <a:rPr lang="en-GB" sz="2400" dirty="0"/>
              <a:t> </a:t>
            </a:r>
            <a:r>
              <a:rPr lang="en-GB" sz="2400" dirty="0" err="1"/>
              <a:t>teuluoedd</a:t>
            </a:r>
            <a:r>
              <a:rPr lang="en-GB" sz="2400" dirty="0"/>
              <a:t> </a:t>
            </a:r>
            <a:r>
              <a:rPr lang="en-GB" sz="2400" dirty="0" err="1"/>
              <a:t>ar</a:t>
            </a:r>
            <a:r>
              <a:rPr lang="en-GB" sz="2400" dirty="0"/>
              <a:t> </a:t>
            </a:r>
            <a:r>
              <a:rPr lang="en-GB" sz="2400" dirty="0" err="1"/>
              <a:t>incwm</a:t>
            </a:r>
            <a:r>
              <a:rPr lang="en-GB" sz="2400" dirty="0"/>
              <a:t> </a:t>
            </a:r>
            <a:r>
              <a:rPr lang="en-GB" sz="2400" dirty="0" err="1"/>
              <a:t>isel</a:t>
            </a:r>
            <a:r>
              <a:rPr lang="en-GB" sz="2400" dirty="0"/>
              <a:t>;</a:t>
            </a:r>
          </a:p>
          <a:p>
            <a:pPr marL="622300" indent="-355600">
              <a:buNone/>
            </a:pPr>
            <a:r>
              <a:rPr lang="en-GB" sz="2400" dirty="0"/>
              <a:t>•	plant </a:t>
            </a:r>
            <a:r>
              <a:rPr lang="en-GB" sz="2400" dirty="0" err="1"/>
              <a:t>sy’n</a:t>
            </a:r>
            <a:r>
              <a:rPr lang="en-GB" sz="2400" dirty="0"/>
              <a:t> </a:t>
            </a:r>
            <a:r>
              <a:rPr lang="en-GB" sz="2400" dirty="0" err="1"/>
              <a:t>derbyn</a:t>
            </a:r>
            <a:r>
              <a:rPr lang="en-GB" sz="2400" dirty="0"/>
              <a:t> </a:t>
            </a:r>
            <a:r>
              <a:rPr lang="en-GB" sz="2400" dirty="0" err="1"/>
              <a:t>gofal</a:t>
            </a:r>
            <a:r>
              <a:rPr lang="en-GB" sz="2400" dirty="0"/>
              <a:t>; a </a:t>
            </a:r>
          </a:p>
          <a:p>
            <a:pPr marL="622300" indent="-355600">
              <a:buNone/>
            </a:pPr>
            <a:r>
              <a:rPr lang="en-GB" sz="2400" dirty="0"/>
              <a:t>•	</a:t>
            </a:r>
            <a:r>
              <a:rPr lang="en-GB" sz="2400" dirty="0" err="1"/>
              <a:t>phlant</a:t>
            </a:r>
            <a:r>
              <a:rPr lang="en-GB" sz="2400" dirty="0"/>
              <a:t> </a:t>
            </a:r>
            <a:r>
              <a:rPr lang="en-GB" sz="2400" dirty="0" err="1"/>
              <a:t>teithwyr</a:t>
            </a:r>
            <a:r>
              <a:rPr lang="en-GB" sz="2400" dirty="0" smtClean="0"/>
              <a:t>.</a:t>
            </a:r>
            <a:endParaRPr lang="en-GB" sz="2400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378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650" y="908720"/>
            <a:ext cx="7772400" cy="5949280"/>
          </a:xfrm>
        </p:spPr>
        <p:txBody>
          <a:bodyPr/>
          <a:lstStyle/>
          <a:p>
            <a:pPr marL="0" indent="0">
              <a:buNone/>
            </a:pPr>
            <a:r>
              <a:rPr lang="en-GB" sz="2400" b="1" dirty="0" err="1">
                <a:solidFill>
                  <a:srgbClr val="FF0000"/>
                </a:solidFill>
              </a:rPr>
              <a:t>Adolygu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Rhan</a:t>
            </a:r>
            <a:r>
              <a:rPr lang="en-GB" sz="2400" b="1" dirty="0">
                <a:solidFill>
                  <a:srgbClr val="FF0000"/>
                </a:solidFill>
              </a:rPr>
              <a:t> 1</a:t>
            </a:r>
            <a:endParaRPr lang="en-GB" sz="24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sz="1000" dirty="0"/>
          </a:p>
          <a:p>
            <a:pPr marL="0" indent="0">
              <a:buNone/>
            </a:pPr>
            <a:r>
              <a:rPr lang="en-GB" sz="1800" dirty="0">
                <a:solidFill>
                  <a:srgbClr val="FF0000"/>
                </a:solidFill>
              </a:rPr>
              <a:t>Beth </a:t>
            </a:r>
            <a:r>
              <a:rPr lang="en-GB" sz="1800" dirty="0" err="1">
                <a:solidFill>
                  <a:srgbClr val="FF0000"/>
                </a:solidFill>
              </a:rPr>
              <a:t>rydym</a:t>
            </a:r>
            <a:r>
              <a:rPr lang="en-GB" sz="1800" dirty="0">
                <a:solidFill>
                  <a:srgbClr val="FF0000"/>
                </a:solidFill>
              </a:rPr>
              <a:t> </a:t>
            </a:r>
            <a:r>
              <a:rPr lang="en-GB" sz="1800" dirty="0" err="1">
                <a:solidFill>
                  <a:srgbClr val="FF0000"/>
                </a:solidFill>
              </a:rPr>
              <a:t>ni’n</a:t>
            </a:r>
            <a:r>
              <a:rPr lang="en-GB" sz="1800" dirty="0">
                <a:solidFill>
                  <a:srgbClr val="FF0000"/>
                </a:solidFill>
              </a:rPr>
              <a:t> </a:t>
            </a:r>
            <a:r>
              <a:rPr lang="en-GB" sz="1800" dirty="0" err="1">
                <a:solidFill>
                  <a:srgbClr val="FF0000"/>
                </a:solidFill>
              </a:rPr>
              <a:t>ei</a:t>
            </a:r>
            <a:r>
              <a:rPr lang="en-GB" sz="1800" dirty="0">
                <a:solidFill>
                  <a:srgbClr val="FF0000"/>
                </a:solidFill>
              </a:rPr>
              <a:t> </a:t>
            </a:r>
            <a:r>
              <a:rPr lang="en-GB" sz="1800" dirty="0" err="1">
                <a:solidFill>
                  <a:srgbClr val="FF0000"/>
                </a:solidFill>
              </a:rPr>
              <a:t>wybod</a:t>
            </a:r>
            <a:r>
              <a:rPr lang="en-GB" sz="1800" dirty="0">
                <a:solidFill>
                  <a:srgbClr val="FF0000"/>
                </a:solidFill>
              </a:rPr>
              <a:t> am </a:t>
            </a:r>
            <a:r>
              <a:rPr lang="en-GB" sz="1800" dirty="0" err="1">
                <a:solidFill>
                  <a:srgbClr val="FF0000"/>
                </a:solidFill>
              </a:rPr>
              <a:t>effeithiau</a:t>
            </a:r>
            <a:r>
              <a:rPr lang="en-GB" sz="1800" dirty="0">
                <a:solidFill>
                  <a:srgbClr val="FF0000"/>
                </a:solidFill>
              </a:rPr>
              <a:t> </a:t>
            </a:r>
            <a:r>
              <a:rPr lang="en-GB" sz="1800" dirty="0" err="1">
                <a:solidFill>
                  <a:srgbClr val="FF0000"/>
                </a:solidFill>
              </a:rPr>
              <a:t>tlodi</a:t>
            </a:r>
            <a:r>
              <a:rPr lang="en-GB" sz="1800" dirty="0">
                <a:solidFill>
                  <a:srgbClr val="FF0000"/>
                </a:solidFill>
              </a:rPr>
              <a:t> ac </a:t>
            </a:r>
            <a:r>
              <a:rPr lang="en-GB" sz="1800" dirty="0" err="1">
                <a:solidFill>
                  <a:srgbClr val="FF0000"/>
                </a:solidFill>
              </a:rPr>
              <a:t>anfantais</a:t>
            </a:r>
            <a:r>
              <a:rPr lang="en-GB" sz="1800" dirty="0">
                <a:solidFill>
                  <a:srgbClr val="FF0000"/>
                </a:solidFill>
              </a:rPr>
              <a:t>?</a:t>
            </a:r>
          </a:p>
          <a:p>
            <a:pPr marL="0" indent="0">
              <a:buNone/>
            </a:pPr>
            <a:endParaRPr lang="en-GB" sz="1000" dirty="0"/>
          </a:p>
          <a:p>
            <a:pPr marL="0" indent="0">
              <a:buNone/>
            </a:pPr>
            <a:r>
              <a:rPr lang="en-GB" sz="1700" dirty="0"/>
              <a:t>Bod </a:t>
            </a:r>
            <a:r>
              <a:rPr lang="en-GB" sz="1700" dirty="0" err="1"/>
              <a:t>disgyblion</a:t>
            </a:r>
            <a:r>
              <a:rPr lang="en-GB" sz="1700" dirty="0"/>
              <a:t> </a:t>
            </a:r>
            <a:r>
              <a:rPr lang="en-GB" sz="1700" dirty="0" err="1"/>
              <a:t>dan</a:t>
            </a:r>
            <a:r>
              <a:rPr lang="en-GB" sz="1700" dirty="0"/>
              <a:t> </a:t>
            </a:r>
            <a:r>
              <a:rPr lang="en-GB" sz="1700" dirty="0" err="1"/>
              <a:t>anfantais</a:t>
            </a:r>
            <a:r>
              <a:rPr lang="en-GB" sz="1700" dirty="0"/>
              <a:t> </a:t>
            </a:r>
            <a:r>
              <a:rPr lang="en-GB" sz="1700" dirty="0" err="1"/>
              <a:t>yn</a:t>
            </a:r>
            <a:r>
              <a:rPr lang="en-GB" sz="1700" dirty="0"/>
              <a:t> </a:t>
            </a:r>
            <a:r>
              <a:rPr lang="en-GB" sz="1700" dirty="0" err="1"/>
              <a:t>fwy</a:t>
            </a:r>
            <a:r>
              <a:rPr lang="en-GB" sz="1700" dirty="0"/>
              <a:t> </a:t>
            </a:r>
            <a:r>
              <a:rPr lang="en-GB" sz="1700" dirty="0" err="1"/>
              <a:t>tebygol</a:t>
            </a:r>
            <a:r>
              <a:rPr lang="en-GB" sz="1700" dirty="0"/>
              <a:t> o </a:t>
            </a:r>
            <a:r>
              <a:rPr lang="en-GB" sz="1700" dirty="0" err="1"/>
              <a:t>fod</a:t>
            </a:r>
            <a:r>
              <a:rPr lang="en-GB" sz="1700" dirty="0"/>
              <a:t> </a:t>
            </a:r>
            <a:r>
              <a:rPr lang="en-GB" sz="1700" dirty="0" err="1"/>
              <a:t>heb</a:t>
            </a:r>
            <a:r>
              <a:rPr lang="en-GB" sz="1700" dirty="0"/>
              <a:t> </a:t>
            </a:r>
            <a:r>
              <a:rPr lang="en-GB" sz="1700" dirty="0" err="1"/>
              <a:t>uchelgais</a:t>
            </a:r>
            <a:r>
              <a:rPr lang="en-GB" sz="1700" dirty="0"/>
              <a:t> a </a:t>
            </a:r>
            <a:r>
              <a:rPr lang="en-GB" sz="1700" dirty="0" err="1"/>
              <a:t>hunan-barch</a:t>
            </a:r>
            <a:r>
              <a:rPr lang="en-GB" sz="1700" dirty="0"/>
              <a:t>, ac </a:t>
            </a:r>
            <a:r>
              <a:rPr lang="en-GB" sz="1700" dirty="0" err="1"/>
              <a:t>i</a:t>
            </a:r>
            <a:r>
              <a:rPr lang="en-GB" sz="1700" dirty="0"/>
              <a:t> </a:t>
            </a:r>
            <a:r>
              <a:rPr lang="en-GB" sz="1700" dirty="0" err="1"/>
              <a:t>fod</a:t>
            </a:r>
            <a:r>
              <a:rPr lang="en-GB" sz="1700" dirty="0"/>
              <a:t> â </a:t>
            </a:r>
            <a:r>
              <a:rPr lang="en-GB" sz="1700" dirty="0" err="1"/>
              <a:t>phroblemau</a:t>
            </a:r>
            <a:r>
              <a:rPr lang="en-GB" sz="1700" dirty="0"/>
              <a:t> </a:t>
            </a:r>
            <a:r>
              <a:rPr lang="en-GB" sz="1700" dirty="0" err="1"/>
              <a:t>ymddygiadol</a:t>
            </a:r>
            <a:r>
              <a:rPr lang="en-GB" sz="1700" dirty="0"/>
              <a:t> ac </a:t>
            </a:r>
            <a:r>
              <a:rPr lang="en-GB" sz="1700" dirty="0" err="1"/>
              <a:t>anhawster</a:t>
            </a:r>
            <a:r>
              <a:rPr lang="en-GB" sz="1700" dirty="0"/>
              <a:t> </a:t>
            </a:r>
            <a:r>
              <a:rPr lang="en-GB" sz="1700" dirty="0" err="1"/>
              <a:t>yn</a:t>
            </a:r>
            <a:r>
              <a:rPr lang="en-GB" sz="1700" dirty="0"/>
              <a:t> </a:t>
            </a:r>
            <a:r>
              <a:rPr lang="en-GB" sz="1700" dirty="0" err="1"/>
              <a:t>uniaethu</a:t>
            </a:r>
            <a:r>
              <a:rPr lang="en-GB" sz="1700" dirty="0"/>
              <a:t> </a:t>
            </a:r>
            <a:r>
              <a:rPr lang="en-GB" sz="1700" dirty="0" err="1"/>
              <a:t>â’u</a:t>
            </a:r>
            <a:r>
              <a:rPr lang="en-GB" sz="1700" dirty="0"/>
              <a:t> </a:t>
            </a:r>
            <a:r>
              <a:rPr lang="en-GB" sz="1700" dirty="0" err="1"/>
              <a:t>cyfoedion</a:t>
            </a:r>
            <a:r>
              <a:rPr lang="en-GB" sz="1700" dirty="0"/>
              <a:t>.</a:t>
            </a:r>
          </a:p>
          <a:p>
            <a:pPr marL="0" indent="0">
              <a:buNone/>
            </a:pPr>
            <a:endParaRPr lang="en-GB" sz="1000" dirty="0"/>
          </a:p>
          <a:p>
            <a:pPr marL="0" indent="0">
              <a:buNone/>
            </a:pPr>
            <a:r>
              <a:rPr lang="en-GB" sz="1700" dirty="0"/>
              <a:t>Bod </a:t>
            </a:r>
            <a:r>
              <a:rPr lang="en-GB" sz="1700" dirty="0" err="1"/>
              <a:t>disgyblion</a:t>
            </a:r>
            <a:r>
              <a:rPr lang="en-GB" sz="1700" dirty="0"/>
              <a:t> </a:t>
            </a:r>
            <a:r>
              <a:rPr lang="en-GB" sz="1700" dirty="0" err="1"/>
              <a:t>dan</a:t>
            </a:r>
            <a:r>
              <a:rPr lang="en-GB" sz="1700" dirty="0"/>
              <a:t> </a:t>
            </a:r>
            <a:r>
              <a:rPr lang="en-GB" sz="1700" dirty="0" err="1"/>
              <a:t>anfantais</a:t>
            </a:r>
            <a:r>
              <a:rPr lang="en-GB" sz="1700" dirty="0"/>
              <a:t> </a:t>
            </a:r>
            <a:r>
              <a:rPr lang="en-GB" sz="1700" dirty="0" err="1"/>
              <a:t>yn</a:t>
            </a:r>
            <a:r>
              <a:rPr lang="en-GB" sz="1700" dirty="0"/>
              <a:t> </a:t>
            </a:r>
            <a:r>
              <a:rPr lang="en-GB" sz="1700" dirty="0" err="1"/>
              <a:t>fwy</a:t>
            </a:r>
            <a:r>
              <a:rPr lang="en-GB" sz="1700" dirty="0"/>
              <a:t> </a:t>
            </a:r>
            <a:r>
              <a:rPr lang="en-GB" sz="1700" dirty="0" err="1"/>
              <a:t>tebygol</a:t>
            </a:r>
            <a:r>
              <a:rPr lang="en-GB" sz="1700" dirty="0"/>
              <a:t> o weld bod y </a:t>
            </a:r>
            <a:r>
              <a:rPr lang="en-GB" sz="1700" dirty="0" err="1"/>
              <a:t>cwricwlwm</a:t>
            </a:r>
            <a:r>
              <a:rPr lang="en-GB" sz="1700" dirty="0"/>
              <a:t> </a:t>
            </a:r>
            <a:r>
              <a:rPr lang="en-GB" sz="1700" dirty="0" err="1"/>
              <a:t>yn</a:t>
            </a:r>
            <a:r>
              <a:rPr lang="en-GB" sz="1700" dirty="0"/>
              <a:t> </a:t>
            </a:r>
            <a:r>
              <a:rPr lang="en-GB" sz="1700" dirty="0" err="1"/>
              <a:t>amherthnasol</a:t>
            </a:r>
            <a:r>
              <a:rPr lang="en-GB" sz="1700" dirty="0"/>
              <a:t>.</a:t>
            </a:r>
          </a:p>
          <a:p>
            <a:pPr marL="0" indent="0">
              <a:buNone/>
            </a:pPr>
            <a:endParaRPr lang="en-GB" sz="1000" dirty="0"/>
          </a:p>
          <a:p>
            <a:pPr marL="0" indent="0">
              <a:buNone/>
            </a:pPr>
            <a:r>
              <a:rPr lang="en-GB" sz="1700" dirty="0"/>
              <a:t>Mai </a:t>
            </a:r>
            <a:r>
              <a:rPr lang="en-GB" sz="1700" dirty="0" err="1"/>
              <a:t>mynediad</a:t>
            </a:r>
            <a:r>
              <a:rPr lang="en-GB" sz="1700" dirty="0"/>
              <a:t> </a:t>
            </a:r>
            <a:r>
              <a:rPr lang="en-GB" sz="1700" dirty="0" err="1"/>
              <a:t>cyfyngedig</a:t>
            </a:r>
            <a:r>
              <a:rPr lang="en-GB" sz="1700" dirty="0"/>
              <a:t> </a:t>
            </a:r>
            <a:r>
              <a:rPr lang="en-GB" sz="1700" dirty="0" err="1"/>
              <a:t>sydd</a:t>
            </a:r>
            <a:r>
              <a:rPr lang="en-GB" sz="1700" dirty="0"/>
              <a:t> </a:t>
            </a:r>
            <a:r>
              <a:rPr lang="en-GB" sz="1700" dirty="0" err="1"/>
              <a:t>gan</a:t>
            </a:r>
            <a:r>
              <a:rPr lang="en-GB" sz="1700" dirty="0"/>
              <a:t> </a:t>
            </a:r>
            <a:r>
              <a:rPr lang="en-GB" sz="1700" dirty="0" err="1"/>
              <a:t>ddisgyblion</a:t>
            </a:r>
            <a:r>
              <a:rPr lang="en-GB" sz="1700" dirty="0"/>
              <a:t> </a:t>
            </a:r>
            <a:r>
              <a:rPr lang="en-GB" sz="1700" dirty="0" err="1"/>
              <a:t>mewn</a:t>
            </a:r>
            <a:r>
              <a:rPr lang="en-GB" sz="1700" dirty="0"/>
              <a:t> </a:t>
            </a:r>
            <a:r>
              <a:rPr lang="en-GB" sz="1700" dirty="0" err="1"/>
              <a:t>ysgolion</a:t>
            </a:r>
            <a:r>
              <a:rPr lang="en-GB" sz="1700" dirty="0"/>
              <a:t> </a:t>
            </a:r>
            <a:r>
              <a:rPr lang="en-GB" sz="1700" dirty="0" err="1"/>
              <a:t>difreintiedig</a:t>
            </a:r>
            <a:r>
              <a:rPr lang="en-GB" sz="1700" dirty="0"/>
              <a:t> at </a:t>
            </a:r>
            <a:r>
              <a:rPr lang="en-GB" sz="1700" dirty="0" err="1"/>
              <a:t>weithgareddau</a:t>
            </a:r>
            <a:r>
              <a:rPr lang="en-GB" sz="1700" dirty="0"/>
              <a:t> </a:t>
            </a:r>
            <a:r>
              <a:rPr lang="en-GB" sz="1700" dirty="0" err="1"/>
              <a:t>cerddoriaeth</a:t>
            </a:r>
            <a:r>
              <a:rPr lang="en-GB" sz="1700" dirty="0"/>
              <a:t>, </a:t>
            </a:r>
            <a:r>
              <a:rPr lang="en-GB" sz="1700" dirty="0" err="1"/>
              <a:t>celf</a:t>
            </a:r>
            <a:r>
              <a:rPr lang="en-GB" sz="1700" dirty="0"/>
              <a:t> a </a:t>
            </a:r>
            <a:r>
              <a:rPr lang="en-GB" sz="1700" dirty="0" err="1"/>
              <a:t>gweithgareddau</a:t>
            </a:r>
            <a:r>
              <a:rPr lang="en-GB" sz="1700" dirty="0"/>
              <a:t> y </a:t>
            </a:r>
            <a:r>
              <a:rPr lang="en-GB" sz="1700" dirty="0" err="1"/>
              <a:t>tu</a:t>
            </a:r>
            <a:r>
              <a:rPr lang="en-GB" sz="1700" dirty="0"/>
              <a:t> </a:t>
            </a:r>
            <a:r>
              <a:rPr lang="en-GB" sz="1700" dirty="0" err="1"/>
              <a:t>allan</a:t>
            </a:r>
            <a:r>
              <a:rPr lang="en-GB" sz="1700" dirty="0"/>
              <a:t> </a:t>
            </a:r>
            <a:r>
              <a:rPr lang="en-GB" sz="1700" dirty="0" err="1"/>
              <a:t>i’r</a:t>
            </a:r>
            <a:r>
              <a:rPr lang="en-GB" sz="1700" dirty="0"/>
              <a:t> </a:t>
            </a:r>
            <a:r>
              <a:rPr lang="en-GB" sz="1700" dirty="0" err="1"/>
              <a:t>ysgol</a:t>
            </a:r>
            <a:r>
              <a:rPr lang="en-GB" sz="1700" dirty="0"/>
              <a:t> y </a:t>
            </a:r>
            <a:r>
              <a:rPr lang="en-GB" sz="1700" dirty="0" err="1"/>
              <a:t>bydd</a:t>
            </a:r>
            <a:r>
              <a:rPr lang="en-GB" sz="1700" dirty="0"/>
              <a:t> </a:t>
            </a:r>
            <a:r>
              <a:rPr lang="en-GB" sz="1700" dirty="0" err="1"/>
              <a:t>disgyblion</a:t>
            </a:r>
            <a:r>
              <a:rPr lang="en-GB" sz="1700" dirty="0"/>
              <a:t> </a:t>
            </a:r>
            <a:r>
              <a:rPr lang="en-GB" sz="1700" dirty="0" err="1"/>
              <a:t>mewn</a:t>
            </a:r>
            <a:r>
              <a:rPr lang="en-GB" sz="1700" dirty="0"/>
              <a:t> </a:t>
            </a:r>
            <a:r>
              <a:rPr lang="en-GB" sz="1700" dirty="0" err="1"/>
              <a:t>ysgolion</a:t>
            </a:r>
            <a:r>
              <a:rPr lang="en-GB" sz="1700" dirty="0"/>
              <a:t> </a:t>
            </a:r>
            <a:r>
              <a:rPr lang="en-GB" sz="1700" dirty="0" err="1"/>
              <a:t>breintiedig</a:t>
            </a:r>
            <a:r>
              <a:rPr lang="en-GB" sz="1700" dirty="0"/>
              <a:t> </a:t>
            </a:r>
            <a:r>
              <a:rPr lang="en-GB" sz="1700" dirty="0" err="1"/>
              <a:t>yn</a:t>
            </a:r>
            <a:r>
              <a:rPr lang="en-GB" sz="1700" dirty="0"/>
              <a:t> </a:t>
            </a:r>
            <a:r>
              <a:rPr lang="en-GB" sz="1700" dirty="0" err="1"/>
              <a:t>eu</a:t>
            </a:r>
            <a:r>
              <a:rPr lang="en-GB" sz="1700" dirty="0"/>
              <a:t> </a:t>
            </a:r>
            <a:r>
              <a:rPr lang="en-GB" sz="1700" dirty="0" err="1"/>
              <a:t>cymryd</a:t>
            </a:r>
            <a:r>
              <a:rPr lang="en-GB" sz="1700" dirty="0"/>
              <a:t> </a:t>
            </a:r>
            <a:r>
              <a:rPr lang="en-GB" sz="1700" dirty="0" err="1"/>
              <a:t>yn</a:t>
            </a:r>
            <a:r>
              <a:rPr lang="en-GB" sz="1700" dirty="0"/>
              <a:t> </a:t>
            </a:r>
            <a:r>
              <a:rPr lang="en-GB" sz="1700" dirty="0" err="1"/>
              <a:t>ganiataol</a:t>
            </a:r>
            <a:r>
              <a:rPr lang="en-GB" sz="1700" dirty="0"/>
              <a:t> </a:t>
            </a:r>
            <a:r>
              <a:rPr lang="en-GB" sz="1700" dirty="0" err="1"/>
              <a:t>yn</a:t>
            </a:r>
            <a:r>
              <a:rPr lang="en-GB" sz="1700" dirty="0"/>
              <a:t> </a:t>
            </a:r>
            <a:r>
              <a:rPr lang="en-GB" sz="1700" dirty="0" err="1"/>
              <a:t>gyffredinol</a:t>
            </a:r>
            <a:r>
              <a:rPr lang="en-GB" sz="1700" dirty="0"/>
              <a:t>.</a:t>
            </a:r>
          </a:p>
          <a:p>
            <a:pPr marL="0" indent="0">
              <a:buNone/>
            </a:pPr>
            <a:endParaRPr lang="en-GB" sz="1000" dirty="0"/>
          </a:p>
          <a:p>
            <a:pPr marL="0" indent="0">
              <a:buNone/>
            </a:pPr>
            <a:r>
              <a:rPr lang="en-GB" sz="1700" dirty="0"/>
              <a:t>Bod </a:t>
            </a:r>
            <a:r>
              <a:rPr lang="en-GB" sz="1700" dirty="0" err="1"/>
              <a:t>disgyblion</a:t>
            </a:r>
            <a:r>
              <a:rPr lang="en-GB" sz="1700" dirty="0"/>
              <a:t> o </a:t>
            </a:r>
            <a:r>
              <a:rPr lang="en-GB" sz="1700" dirty="0" err="1"/>
              <a:t>gefndiroedd</a:t>
            </a:r>
            <a:r>
              <a:rPr lang="en-GB" sz="1700" dirty="0"/>
              <a:t> </a:t>
            </a:r>
            <a:r>
              <a:rPr lang="en-GB" sz="1700" dirty="0" err="1"/>
              <a:t>difreintiedig</a:t>
            </a:r>
            <a:r>
              <a:rPr lang="en-GB" sz="1700" dirty="0"/>
              <a:t> </a:t>
            </a:r>
            <a:r>
              <a:rPr lang="en-GB" sz="1700" dirty="0" err="1"/>
              <a:t>yn</a:t>
            </a:r>
            <a:r>
              <a:rPr lang="en-GB" sz="1700" dirty="0"/>
              <a:t> </a:t>
            </a:r>
            <a:r>
              <a:rPr lang="en-GB" sz="1700" dirty="0" err="1"/>
              <a:t>fwy</a:t>
            </a:r>
            <a:r>
              <a:rPr lang="en-GB" sz="1700" dirty="0"/>
              <a:t> </a:t>
            </a:r>
            <a:r>
              <a:rPr lang="en-GB" sz="1700" dirty="0" err="1"/>
              <a:t>tebygol</a:t>
            </a:r>
            <a:r>
              <a:rPr lang="en-GB" sz="1700" dirty="0"/>
              <a:t> o </a:t>
            </a:r>
            <a:r>
              <a:rPr lang="en-GB" sz="1700" dirty="0" err="1"/>
              <a:t>fod</a:t>
            </a:r>
            <a:r>
              <a:rPr lang="en-GB" sz="1700" dirty="0"/>
              <a:t> â </a:t>
            </a:r>
            <a:r>
              <a:rPr lang="en-GB" sz="1700" dirty="0" err="1"/>
              <a:t>chofnod</a:t>
            </a:r>
            <a:r>
              <a:rPr lang="en-GB" sz="1700" dirty="0"/>
              <a:t> </a:t>
            </a:r>
            <a:r>
              <a:rPr lang="en-GB" sz="1700" dirty="0" err="1"/>
              <a:t>presenoldeb</a:t>
            </a:r>
            <a:r>
              <a:rPr lang="en-GB" sz="1700" dirty="0"/>
              <a:t> </a:t>
            </a:r>
            <a:r>
              <a:rPr lang="en-GB" sz="1700" dirty="0" err="1"/>
              <a:t>gwael</a:t>
            </a:r>
            <a:r>
              <a:rPr lang="en-GB" sz="1700" dirty="0"/>
              <a:t> ac </a:t>
            </a:r>
            <a:r>
              <a:rPr lang="en-GB" sz="1700" dirty="0" err="1"/>
              <a:t>yn</a:t>
            </a:r>
            <a:r>
              <a:rPr lang="en-GB" sz="1700" dirty="0"/>
              <a:t> </a:t>
            </a:r>
            <a:r>
              <a:rPr lang="en-GB" sz="1700" dirty="0" err="1"/>
              <a:t>llai</a:t>
            </a:r>
            <a:r>
              <a:rPr lang="en-GB" sz="1700" dirty="0"/>
              <a:t> </a:t>
            </a:r>
            <a:r>
              <a:rPr lang="en-GB" sz="1700" dirty="0" err="1"/>
              <a:t>tebygol</a:t>
            </a:r>
            <a:r>
              <a:rPr lang="en-GB" sz="1700" dirty="0"/>
              <a:t> </a:t>
            </a:r>
            <a:r>
              <a:rPr lang="en-GB" sz="1700" dirty="0" err="1"/>
              <a:t>yn</a:t>
            </a:r>
            <a:r>
              <a:rPr lang="en-GB" sz="1700" dirty="0"/>
              <a:t> </a:t>
            </a:r>
            <a:r>
              <a:rPr lang="en-GB" sz="1700" dirty="0" err="1"/>
              <a:t>aml</a:t>
            </a:r>
            <a:r>
              <a:rPr lang="en-GB" sz="1700" dirty="0"/>
              <a:t> o </a:t>
            </a:r>
            <a:r>
              <a:rPr lang="en-GB" sz="1700" dirty="0" err="1"/>
              <a:t>dderbyn</a:t>
            </a:r>
            <a:r>
              <a:rPr lang="en-GB" sz="1700" dirty="0"/>
              <a:t> </a:t>
            </a:r>
            <a:r>
              <a:rPr lang="en-GB" sz="1700" dirty="0" err="1"/>
              <a:t>diwylliant</a:t>
            </a:r>
            <a:r>
              <a:rPr lang="en-GB" sz="1700" dirty="0"/>
              <a:t> </a:t>
            </a:r>
            <a:r>
              <a:rPr lang="en-GB" sz="1700" dirty="0" err="1"/>
              <a:t>yr</a:t>
            </a:r>
            <a:r>
              <a:rPr lang="en-GB" sz="1700" dirty="0"/>
              <a:t> </a:t>
            </a:r>
            <a:r>
              <a:rPr lang="en-GB" sz="1700" dirty="0" err="1"/>
              <a:t>ysgol</a:t>
            </a:r>
            <a:r>
              <a:rPr lang="en-GB" sz="1700" dirty="0"/>
              <a:t>.</a:t>
            </a:r>
          </a:p>
          <a:p>
            <a:pPr marL="0" indent="0">
              <a:buNone/>
            </a:pPr>
            <a:endParaRPr lang="en-GB" sz="1000" dirty="0"/>
          </a:p>
          <a:p>
            <a:pPr marL="0" indent="0">
              <a:buNone/>
            </a:pPr>
            <a:r>
              <a:rPr lang="en-GB" sz="1700" dirty="0"/>
              <a:t>Bod </a:t>
            </a:r>
            <a:r>
              <a:rPr lang="en-GB" sz="1700" dirty="0" err="1"/>
              <a:t>disgyblion</a:t>
            </a:r>
            <a:r>
              <a:rPr lang="en-GB" sz="1700" dirty="0"/>
              <a:t> o </a:t>
            </a:r>
            <a:r>
              <a:rPr lang="en-GB" sz="1700" dirty="0" err="1"/>
              <a:t>gefndiroedd</a:t>
            </a:r>
            <a:r>
              <a:rPr lang="en-GB" sz="1700" dirty="0"/>
              <a:t> </a:t>
            </a:r>
            <a:r>
              <a:rPr lang="en-GB" sz="1700" dirty="0" err="1"/>
              <a:t>difreintiedig</a:t>
            </a:r>
            <a:r>
              <a:rPr lang="en-GB" sz="1700" dirty="0"/>
              <a:t> </a:t>
            </a:r>
            <a:r>
              <a:rPr lang="en-GB" sz="1700" dirty="0" err="1"/>
              <a:t>yn</a:t>
            </a:r>
            <a:r>
              <a:rPr lang="en-GB" sz="1700" dirty="0"/>
              <a:t> </a:t>
            </a:r>
            <a:r>
              <a:rPr lang="en-GB" sz="1700" dirty="0" err="1"/>
              <a:t>fwy</a:t>
            </a:r>
            <a:r>
              <a:rPr lang="en-GB" sz="1700" dirty="0"/>
              <a:t> </a:t>
            </a:r>
            <a:r>
              <a:rPr lang="en-GB" sz="1700" dirty="0" err="1"/>
              <a:t>tebygol</a:t>
            </a:r>
            <a:r>
              <a:rPr lang="en-GB" sz="1700" dirty="0"/>
              <a:t> o </a:t>
            </a:r>
            <a:r>
              <a:rPr lang="en-GB" sz="1700" dirty="0" err="1"/>
              <a:t>fod</a:t>
            </a:r>
            <a:r>
              <a:rPr lang="en-GB" sz="1700" dirty="0"/>
              <a:t> â </a:t>
            </a:r>
            <a:r>
              <a:rPr lang="en-GB" sz="1700" dirty="0" err="1"/>
              <a:t>rhieni</a:t>
            </a:r>
            <a:r>
              <a:rPr lang="en-GB" sz="1700" dirty="0"/>
              <a:t> </a:t>
            </a:r>
            <a:r>
              <a:rPr lang="en-GB" sz="1700" dirty="0" err="1"/>
              <a:t>nad</a:t>
            </a:r>
            <a:r>
              <a:rPr lang="en-GB" sz="1700" dirty="0"/>
              <a:t> </a:t>
            </a:r>
            <a:r>
              <a:rPr lang="en-GB" sz="1700" dirty="0" err="1"/>
              <a:t>ydynt</a:t>
            </a:r>
            <a:r>
              <a:rPr lang="en-GB" sz="1700" dirty="0"/>
              <a:t> </a:t>
            </a:r>
            <a:r>
              <a:rPr lang="en-GB" sz="1700" dirty="0" err="1"/>
              <a:t>yn</a:t>
            </a:r>
            <a:r>
              <a:rPr lang="en-GB" sz="1700" dirty="0"/>
              <a:t> </a:t>
            </a:r>
            <a:r>
              <a:rPr lang="en-GB" sz="1700" dirty="0" err="1"/>
              <a:t>ymwneud</a:t>
            </a:r>
            <a:r>
              <a:rPr lang="en-GB" sz="1700" dirty="0"/>
              <a:t> </a:t>
            </a:r>
            <a:r>
              <a:rPr lang="en-GB" sz="1700" dirty="0" err="1"/>
              <a:t>gymaint</a:t>
            </a:r>
            <a:r>
              <a:rPr lang="en-GB" sz="1700" dirty="0"/>
              <a:t> ag </a:t>
            </a:r>
            <a:r>
              <a:rPr lang="en-GB" sz="1700" dirty="0" err="1"/>
              <a:t>addysg</a:t>
            </a:r>
            <a:r>
              <a:rPr lang="en-GB" sz="1700" dirty="0"/>
              <a:t> </a:t>
            </a:r>
            <a:r>
              <a:rPr lang="en-GB" sz="1700" dirty="0" err="1"/>
              <a:t>eu</a:t>
            </a:r>
            <a:r>
              <a:rPr lang="en-GB" sz="1700" dirty="0"/>
              <a:t> plant ac </a:t>
            </a:r>
            <a:r>
              <a:rPr lang="en-GB" sz="1700" dirty="0" err="1"/>
              <a:t>yn</a:t>
            </a:r>
            <a:r>
              <a:rPr lang="en-GB" sz="1700" dirty="0"/>
              <a:t> </a:t>
            </a:r>
            <a:r>
              <a:rPr lang="en-GB" sz="1700" dirty="0" err="1"/>
              <a:t>fwy</a:t>
            </a:r>
            <a:r>
              <a:rPr lang="en-GB" sz="1700" dirty="0"/>
              <a:t> </a:t>
            </a:r>
            <a:r>
              <a:rPr lang="en-GB" sz="1700" dirty="0" err="1"/>
              <a:t>tebygol</a:t>
            </a:r>
            <a:r>
              <a:rPr lang="en-GB" sz="1700" dirty="0"/>
              <a:t> o </a:t>
            </a:r>
            <a:r>
              <a:rPr lang="en-GB" sz="1700" dirty="0" err="1"/>
              <a:t>fod</a:t>
            </a:r>
            <a:r>
              <a:rPr lang="en-GB" sz="1700" dirty="0"/>
              <a:t> â </a:t>
            </a:r>
            <a:r>
              <a:rPr lang="en-GB" sz="1700" dirty="0" err="1"/>
              <a:t>chanfyddiad</a:t>
            </a:r>
            <a:r>
              <a:rPr lang="en-GB" sz="1700" dirty="0"/>
              <a:t> a </a:t>
            </a:r>
            <a:r>
              <a:rPr lang="en-GB" sz="1700" dirty="0" err="1"/>
              <a:t>phrofiad</a:t>
            </a:r>
            <a:r>
              <a:rPr lang="en-GB" sz="1700" dirty="0"/>
              <a:t> </a:t>
            </a:r>
            <a:r>
              <a:rPr lang="en-GB" sz="1700" dirty="0" err="1"/>
              <a:t>negyddol</a:t>
            </a:r>
            <a:r>
              <a:rPr lang="en-GB" sz="1700" dirty="0"/>
              <a:t> </a:t>
            </a:r>
            <a:r>
              <a:rPr lang="en-GB" sz="1700" dirty="0" err="1"/>
              <a:t>o’r</a:t>
            </a:r>
            <a:r>
              <a:rPr lang="en-GB" sz="1700" dirty="0"/>
              <a:t> </a:t>
            </a:r>
            <a:r>
              <a:rPr lang="en-GB" sz="1700" dirty="0" err="1"/>
              <a:t>ysgol</a:t>
            </a:r>
            <a:r>
              <a:rPr lang="en-GB" sz="1700" dirty="0"/>
              <a:t> ac </a:t>
            </a:r>
            <a:r>
              <a:rPr lang="en-GB" sz="1700" dirty="0" err="1"/>
              <a:t>addysg</a:t>
            </a:r>
            <a:r>
              <a:rPr lang="en-GB" sz="1700" dirty="0"/>
              <a:t>.</a:t>
            </a:r>
            <a:r>
              <a:rPr lang="en-GB" sz="1800" dirty="0"/>
              <a:t> </a:t>
            </a:r>
          </a:p>
          <a:p>
            <a:pPr marL="0" indent="0">
              <a:buNone/>
            </a:pPr>
            <a:r>
              <a:rPr lang="en-GB" sz="1800" dirty="0" smtClean="0"/>
              <a:t> 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34979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650" y="1268760"/>
            <a:ext cx="7772400" cy="5589240"/>
          </a:xfrm>
        </p:spPr>
        <p:txBody>
          <a:bodyPr/>
          <a:lstStyle/>
          <a:p>
            <a:pPr marL="0" indent="0">
              <a:buNone/>
            </a:pPr>
            <a:r>
              <a:rPr lang="en-GB" sz="2000" b="1" dirty="0" err="1">
                <a:solidFill>
                  <a:srgbClr val="FF0000"/>
                </a:solidFill>
              </a:rPr>
              <a:t>Sleid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smtClean="0">
                <a:solidFill>
                  <a:srgbClr val="FF0000"/>
                </a:solidFill>
              </a:rPr>
              <a:t>1:  </a:t>
            </a:r>
            <a:r>
              <a:rPr lang="en-GB" sz="2000" b="1" dirty="0" err="1">
                <a:solidFill>
                  <a:srgbClr val="FF0000"/>
                </a:solidFill>
              </a:rPr>
              <a:t>Amcanion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ar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gyfer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cyfranogwyr</a:t>
            </a:r>
            <a:r>
              <a:rPr lang="en-GB" sz="2000" b="1" dirty="0">
                <a:solidFill>
                  <a:srgbClr val="FF0000"/>
                </a:solidFill>
              </a:rPr>
              <a:t>:	</a:t>
            </a:r>
            <a:r>
              <a:rPr lang="en-GB" sz="2000" b="1" dirty="0"/>
              <a:t>	</a:t>
            </a:r>
            <a:endParaRPr lang="en-GB" sz="2000" dirty="0"/>
          </a:p>
          <a:p>
            <a:pPr marL="0" indent="0">
              <a:buNone/>
            </a:pPr>
            <a:r>
              <a:rPr lang="en-GB" sz="1000" dirty="0"/>
              <a:t> </a:t>
            </a:r>
          </a:p>
          <a:p>
            <a:pPr marL="0" indent="0">
              <a:buNone/>
            </a:pPr>
            <a:r>
              <a:rPr lang="en-GB" sz="2000" dirty="0" err="1">
                <a:solidFill>
                  <a:srgbClr val="002060"/>
                </a:solidFill>
              </a:rPr>
              <a:t>Erbyn</a:t>
            </a:r>
            <a:r>
              <a:rPr lang="en-GB" sz="2000" dirty="0">
                <a:solidFill>
                  <a:srgbClr val="002060"/>
                </a:solidFill>
              </a:rPr>
              <a:t> </a:t>
            </a:r>
            <a:r>
              <a:rPr lang="en-GB" sz="2000" dirty="0" err="1">
                <a:solidFill>
                  <a:srgbClr val="002060"/>
                </a:solidFill>
              </a:rPr>
              <a:t>diwedd</a:t>
            </a:r>
            <a:r>
              <a:rPr lang="en-GB" sz="2000" dirty="0">
                <a:solidFill>
                  <a:srgbClr val="002060"/>
                </a:solidFill>
              </a:rPr>
              <a:t> y </a:t>
            </a:r>
            <a:r>
              <a:rPr lang="en-GB" sz="2000" dirty="0" err="1">
                <a:solidFill>
                  <a:srgbClr val="002060"/>
                </a:solidFill>
              </a:rPr>
              <a:t>sesiwn</a:t>
            </a:r>
            <a:r>
              <a:rPr lang="en-GB" sz="2000" dirty="0">
                <a:solidFill>
                  <a:srgbClr val="002060"/>
                </a:solidFill>
              </a:rPr>
              <a:t> </a:t>
            </a:r>
            <a:r>
              <a:rPr lang="en-GB" sz="2000" dirty="0" err="1">
                <a:solidFill>
                  <a:srgbClr val="002060"/>
                </a:solidFill>
              </a:rPr>
              <a:t>hon</a:t>
            </a:r>
            <a:r>
              <a:rPr lang="en-GB" sz="2000" dirty="0">
                <a:solidFill>
                  <a:srgbClr val="002060"/>
                </a:solidFill>
              </a:rPr>
              <a:t>, </a:t>
            </a:r>
            <a:r>
              <a:rPr lang="en-GB" sz="2000" dirty="0" err="1">
                <a:solidFill>
                  <a:srgbClr val="002060"/>
                </a:solidFill>
              </a:rPr>
              <a:t>bydd</a:t>
            </a:r>
            <a:r>
              <a:rPr lang="en-GB" sz="2000" dirty="0">
                <a:solidFill>
                  <a:srgbClr val="002060"/>
                </a:solidFill>
              </a:rPr>
              <a:t> </a:t>
            </a:r>
            <a:r>
              <a:rPr lang="en-GB" sz="2000" dirty="0" err="1">
                <a:solidFill>
                  <a:srgbClr val="002060"/>
                </a:solidFill>
              </a:rPr>
              <a:t>cyfranogwyr</a:t>
            </a:r>
            <a:r>
              <a:rPr lang="en-GB" sz="2000" dirty="0">
                <a:solidFill>
                  <a:srgbClr val="002060"/>
                </a:solidFill>
              </a:rPr>
              <a:t> </a:t>
            </a:r>
            <a:r>
              <a:rPr lang="en-GB" sz="2000" dirty="0" err="1">
                <a:solidFill>
                  <a:srgbClr val="002060"/>
                </a:solidFill>
              </a:rPr>
              <a:t>wedi</a:t>
            </a:r>
            <a:r>
              <a:rPr lang="en-GB" sz="2000" dirty="0">
                <a:solidFill>
                  <a:srgbClr val="002060"/>
                </a:solidFill>
              </a:rPr>
              <a:t>:</a:t>
            </a:r>
            <a:r>
              <a:rPr lang="en-GB" sz="2000" dirty="0"/>
              <a:t> </a:t>
            </a:r>
            <a:endParaRPr lang="en-GB" sz="2000" dirty="0" smtClean="0"/>
          </a:p>
          <a:p>
            <a:pPr marL="533400" lvl="3" indent="-266700"/>
            <a:r>
              <a:rPr lang="en-GB" dirty="0" err="1" smtClean="0"/>
              <a:t>archwilio</a:t>
            </a:r>
            <a:r>
              <a:rPr lang="en-GB" dirty="0" smtClean="0"/>
              <a:t> </a:t>
            </a:r>
            <a:r>
              <a:rPr lang="en-GB" dirty="0" err="1"/>
              <a:t>ystod</a:t>
            </a:r>
            <a:r>
              <a:rPr lang="en-GB" dirty="0"/>
              <a:t> o </a:t>
            </a:r>
            <a:r>
              <a:rPr lang="en-GB" dirty="0" err="1"/>
              <a:t>ddata</a:t>
            </a:r>
            <a:r>
              <a:rPr lang="en-GB" dirty="0"/>
              <a:t> </a:t>
            </a:r>
            <a:r>
              <a:rPr lang="en-GB" dirty="0" err="1"/>
              <a:t>cenedlaethol</a:t>
            </a:r>
            <a:r>
              <a:rPr lang="en-GB" dirty="0"/>
              <a:t> a </a:t>
            </a:r>
            <a:r>
              <a:rPr lang="en-GB" dirty="0" err="1"/>
              <a:t>lleol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berfformiad</a:t>
            </a:r>
            <a:r>
              <a:rPr lang="en-GB" dirty="0"/>
              <a:t> </a:t>
            </a:r>
            <a:r>
              <a:rPr lang="en-GB" dirty="0" err="1"/>
              <a:t>disgyblion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anfantais</a:t>
            </a:r>
            <a:r>
              <a:rPr lang="en-GB" dirty="0"/>
              <a:t>; </a:t>
            </a:r>
            <a:r>
              <a:rPr lang="en-GB" dirty="0" smtClean="0"/>
              <a:t>ac</a:t>
            </a:r>
          </a:p>
          <a:p>
            <a:pPr marL="533400" lvl="3" indent="-266700"/>
            <a:r>
              <a:rPr lang="en-GB" dirty="0" err="1" smtClean="0"/>
              <a:t>ystyried</a:t>
            </a:r>
            <a:r>
              <a:rPr lang="en-GB" dirty="0" smtClean="0"/>
              <a:t> </a:t>
            </a:r>
            <a:r>
              <a:rPr lang="en-GB" dirty="0" err="1"/>
              <a:t>perfformiad</a:t>
            </a:r>
            <a:r>
              <a:rPr lang="en-GB" dirty="0"/>
              <a:t> </a:t>
            </a:r>
            <a:r>
              <a:rPr lang="en-GB" dirty="0" err="1"/>
              <a:t>disgyblion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anfantais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yr</a:t>
            </a:r>
            <a:r>
              <a:rPr lang="en-GB" dirty="0"/>
              <a:t> </a:t>
            </a:r>
            <a:r>
              <a:rPr lang="en-GB" dirty="0" err="1"/>
              <a:t>ysgol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y </a:t>
            </a:r>
            <a:r>
              <a:rPr lang="en-GB" dirty="0" err="1"/>
              <a:t>Cyfnod</a:t>
            </a:r>
            <a:r>
              <a:rPr lang="en-GB" dirty="0"/>
              <a:t> </a:t>
            </a:r>
            <a:r>
              <a:rPr lang="en-GB" dirty="0" err="1"/>
              <a:t>Sylfaen</a:t>
            </a:r>
            <a:r>
              <a:rPr lang="en-GB" dirty="0"/>
              <a:t> a </a:t>
            </a:r>
            <a:r>
              <a:rPr lang="en-GB" dirty="0" err="1"/>
              <a:t>chyfnod</a:t>
            </a:r>
            <a:r>
              <a:rPr lang="en-GB" dirty="0"/>
              <a:t> </a:t>
            </a:r>
            <a:r>
              <a:rPr lang="en-GB" dirty="0" err="1"/>
              <a:t>allweddol</a:t>
            </a:r>
            <a:r>
              <a:rPr lang="en-GB" dirty="0"/>
              <a:t> 2.</a:t>
            </a:r>
          </a:p>
          <a:p>
            <a:pPr marL="0" indent="0">
              <a:buNone/>
            </a:pPr>
            <a:r>
              <a:rPr lang="en-GB" sz="1000" b="1" dirty="0"/>
              <a:t> </a:t>
            </a:r>
            <a:endParaRPr lang="en-GB" sz="1000" dirty="0"/>
          </a:p>
          <a:p>
            <a:pPr marL="0" indent="0">
              <a:buNone/>
            </a:pPr>
            <a:r>
              <a:rPr lang="en-GB" sz="2000" b="1" dirty="0" err="1">
                <a:solidFill>
                  <a:srgbClr val="FF0000"/>
                </a:solidFill>
              </a:rPr>
              <a:t>Deilliannau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ar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gyfer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cyfranogwyr</a:t>
            </a:r>
            <a:r>
              <a:rPr lang="en-GB" sz="2000" b="1" dirty="0">
                <a:solidFill>
                  <a:srgbClr val="FF0000"/>
                </a:solidFill>
              </a:rPr>
              <a:t>:</a:t>
            </a:r>
            <a:endParaRPr lang="en-GB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sz="1000" dirty="0"/>
              <a:t> </a:t>
            </a:r>
          </a:p>
          <a:p>
            <a:pPr marL="0" indent="0">
              <a:buNone/>
            </a:pPr>
            <a:r>
              <a:rPr lang="en-GB" sz="2000" dirty="0" err="1"/>
              <a:t>Erbyn</a:t>
            </a:r>
            <a:r>
              <a:rPr lang="en-GB" sz="2000" dirty="0"/>
              <a:t> </a:t>
            </a:r>
            <a:r>
              <a:rPr lang="en-GB" sz="2000" dirty="0" err="1"/>
              <a:t>diwedd</a:t>
            </a:r>
            <a:r>
              <a:rPr lang="en-GB" sz="2000" dirty="0"/>
              <a:t> y </a:t>
            </a:r>
            <a:r>
              <a:rPr lang="en-GB" sz="2000" dirty="0" err="1"/>
              <a:t>sesiwn</a:t>
            </a:r>
            <a:r>
              <a:rPr lang="en-GB" sz="2000" dirty="0"/>
              <a:t> </a:t>
            </a:r>
            <a:r>
              <a:rPr lang="en-GB" sz="2000" dirty="0" err="1"/>
              <a:t>hon</a:t>
            </a:r>
            <a:r>
              <a:rPr lang="en-GB" sz="2000" dirty="0"/>
              <a:t>, </a:t>
            </a:r>
            <a:r>
              <a:rPr lang="en-GB" sz="2000" dirty="0" err="1"/>
              <a:t>dylai</a:t>
            </a:r>
            <a:r>
              <a:rPr lang="en-GB" sz="2000" dirty="0"/>
              <a:t> </a:t>
            </a:r>
            <a:r>
              <a:rPr lang="en-GB" sz="2000" dirty="0" err="1"/>
              <a:t>cyfranogwyr</a:t>
            </a:r>
            <a:r>
              <a:rPr lang="en-GB" sz="2000" dirty="0"/>
              <a:t>: </a:t>
            </a:r>
            <a:endParaRPr lang="en-GB" sz="2000" dirty="0" smtClean="0"/>
          </a:p>
          <a:p>
            <a:pPr marL="533400" lvl="3" indent="-266700"/>
            <a:r>
              <a:rPr lang="en-GB" dirty="0" err="1" smtClean="0"/>
              <a:t>wybod</a:t>
            </a:r>
            <a:r>
              <a:rPr lang="en-GB" dirty="0" smtClean="0"/>
              <a:t> </a:t>
            </a:r>
            <a:r>
              <a:rPr lang="en-GB" dirty="0"/>
              <a:t>am </a:t>
            </a:r>
            <a:r>
              <a:rPr lang="en-GB" dirty="0" err="1"/>
              <a:t>berfformiad</a:t>
            </a:r>
            <a:r>
              <a:rPr lang="en-GB" dirty="0"/>
              <a:t> </a:t>
            </a:r>
            <a:r>
              <a:rPr lang="en-GB" dirty="0" err="1"/>
              <a:t>disgyblion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anfantais</a:t>
            </a:r>
            <a:r>
              <a:rPr lang="en-GB" dirty="0"/>
              <a:t> </a:t>
            </a:r>
            <a:r>
              <a:rPr lang="en-GB" dirty="0" err="1"/>
              <a:t>yng</a:t>
            </a:r>
            <a:r>
              <a:rPr lang="en-GB" dirty="0"/>
              <a:t> </a:t>
            </a:r>
            <a:r>
              <a:rPr lang="en-GB" dirty="0" err="1"/>
              <a:t>Nghymru</a:t>
            </a:r>
            <a:r>
              <a:rPr lang="en-GB" dirty="0"/>
              <a:t>; a</a:t>
            </a:r>
          </a:p>
          <a:p>
            <a:pPr marL="533400" lvl="3" indent="-266700"/>
            <a:r>
              <a:rPr lang="en-GB" dirty="0" err="1" smtClean="0"/>
              <a:t>deall</a:t>
            </a:r>
            <a:r>
              <a:rPr lang="en-GB" dirty="0" smtClean="0"/>
              <a:t> </a:t>
            </a:r>
            <a:r>
              <a:rPr lang="en-GB" dirty="0"/>
              <a:t>pa </a:t>
            </a:r>
            <a:r>
              <a:rPr lang="en-GB" dirty="0" err="1"/>
              <a:t>mor</a:t>
            </a:r>
            <a:r>
              <a:rPr lang="en-GB" dirty="0"/>
              <a:t> </a:t>
            </a:r>
            <a:r>
              <a:rPr lang="en-GB" dirty="0" err="1"/>
              <a:t>dda</a:t>
            </a:r>
            <a:r>
              <a:rPr lang="en-GB" dirty="0"/>
              <a:t> y </a:t>
            </a:r>
            <a:r>
              <a:rPr lang="en-GB" dirty="0" err="1"/>
              <a:t>mae</a:t>
            </a:r>
            <a:r>
              <a:rPr lang="en-GB" dirty="0"/>
              <a:t> </a:t>
            </a:r>
            <a:r>
              <a:rPr lang="en-GB" dirty="0" err="1"/>
              <a:t>disgyblion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anfantais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cyflawni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yr</a:t>
            </a:r>
            <a:r>
              <a:rPr lang="en-GB" dirty="0"/>
              <a:t> </a:t>
            </a:r>
            <a:r>
              <a:rPr lang="en-GB" dirty="0" err="1"/>
              <a:t>ysgol</a:t>
            </a:r>
            <a:r>
              <a:rPr lang="en-GB" dirty="0" smtClean="0"/>
              <a:t>.</a:t>
            </a:r>
            <a:endParaRPr lang="en-GB" dirty="0"/>
          </a:p>
          <a:p>
            <a:pPr marL="533400" indent="-266700">
              <a:buNone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00338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650" y="620688"/>
            <a:ext cx="7772400" cy="6237312"/>
          </a:xfrm>
        </p:spPr>
        <p:txBody>
          <a:bodyPr/>
          <a:lstStyle/>
          <a:p>
            <a:pPr marL="0" indent="0">
              <a:buNone/>
            </a:pPr>
            <a:r>
              <a:rPr lang="en-GB" sz="1800" b="1" dirty="0" err="1">
                <a:solidFill>
                  <a:srgbClr val="FF0000"/>
                </a:solidFill>
              </a:rPr>
              <a:t>Sleid</a:t>
            </a:r>
            <a:r>
              <a:rPr lang="en-GB" sz="1800" b="1" dirty="0">
                <a:solidFill>
                  <a:srgbClr val="FF0000"/>
                </a:solidFill>
              </a:rPr>
              <a:t> </a:t>
            </a:r>
            <a:r>
              <a:rPr lang="en-GB" sz="1800" b="1" dirty="0" smtClean="0">
                <a:solidFill>
                  <a:srgbClr val="FF0000"/>
                </a:solidFill>
              </a:rPr>
              <a:t>2:  </a:t>
            </a:r>
            <a:r>
              <a:rPr lang="en-GB" sz="1800" b="1" dirty="0" err="1">
                <a:solidFill>
                  <a:srgbClr val="FF0000"/>
                </a:solidFill>
              </a:rPr>
              <a:t>Canlyniadau</a:t>
            </a:r>
            <a:r>
              <a:rPr lang="en-GB" sz="1800" b="1" dirty="0">
                <a:solidFill>
                  <a:srgbClr val="FF0000"/>
                </a:solidFill>
              </a:rPr>
              <a:t> </a:t>
            </a:r>
            <a:r>
              <a:rPr lang="en-GB" sz="1800" b="1" dirty="0" err="1">
                <a:solidFill>
                  <a:srgbClr val="FF0000"/>
                </a:solidFill>
              </a:rPr>
              <a:t>allweddol</a:t>
            </a:r>
            <a:r>
              <a:rPr lang="en-GB" sz="1800" b="1" dirty="0">
                <a:solidFill>
                  <a:srgbClr val="FF0000"/>
                </a:solidFill>
              </a:rPr>
              <a:t> </a:t>
            </a:r>
            <a:r>
              <a:rPr lang="en-GB" sz="1800" b="1" dirty="0" err="1">
                <a:solidFill>
                  <a:srgbClr val="FF0000"/>
                </a:solidFill>
              </a:rPr>
              <a:t>ar</a:t>
            </a:r>
            <a:r>
              <a:rPr lang="en-GB" sz="1800" b="1" dirty="0">
                <a:solidFill>
                  <a:srgbClr val="FF0000"/>
                </a:solidFill>
              </a:rPr>
              <a:t> </a:t>
            </a:r>
            <a:r>
              <a:rPr lang="en-GB" sz="1800" b="1" dirty="0" err="1">
                <a:solidFill>
                  <a:srgbClr val="FF0000"/>
                </a:solidFill>
              </a:rPr>
              <a:t>gyfer</a:t>
            </a:r>
            <a:r>
              <a:rPr lang="en-GB" sz="1800" b="1" dirty="0">
                <a:solidFill>
                  <a:srgbClr val="FF0000"/>
                </a:solidFill>
              </a:rPr>
              <a:t> </a:t>
            </a:r>
            <a:endParaRPr lang="en-GB" sz="18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sz="1800" b="1" dirty="0" err="1" smtClean="0">
                <a:solidFill>
                  <a:srgbClr val="FF0000"/>
                </a:solidFill>
              </a:rPr>
              <a:t>disgyblion</a:t>
            </a:r>
            <a:r>
              <a:rPr lang="en-GB" sz="1800" b="1" dirty="0" smtClean="0">
                <a:solidFill>
                  <a:srgbClr val="FF0000"/>
                </a:solidFill>
              </a:rPr>
              <a:t> </a:t>
            </a:r>
            <a:r>
              <a:rPr lang="en-GB" sz="1800" b="1" dirty="0" err="1">
                <a:solidFill>
                  <a:srgbClr val="FF0000"/>
                </a:solidFill>
              </a:rPr>
              <a:t>dan</a:t>
            </a:r>
            <a:r>
              <a:rPr lang="en-GB" sz="1800" b="1" dirty="0">
                <a:solidFill>
                  <a:srgbClr val="FF0000"/>
                </a:solidFill>
              </a:rPr>
              <a:t> </a:t>
            </a:r>
            <a:r>
              <a:rPr lang="en-GB" sz="1800" b="1" dirty="0" err="1">
                <a:solidFill>
                  <a:srgbClr val="FF0000"/>
                </a:solidFill>
              </a:rPr>
              <a:t>anfantais</a:t>
            </a:r>
            <a:r>
              <a:rPr lang="en-GB" sz="1800" b="1" dirty="0">
                <a:solidFill>
                  <a:srgbClr val="FF0000"/>
                </a:solidFill>
              </a:rPr>
              <a:t> </a:t>
            </a:r>
            <a:r>
              <a:rPr lang="en-GB" sz="1800" b="1" dirty="0" err="1">
                <a:solidFill>
                  <a:srgbClr val="FF0000"/>
                </a:solidFill>
              </a:rPr>
              <a:t>yng</a:t>
            </a:r>
            <a:r>
              <a:rPr lang="en-GB" sz="1800" b="1" dirty="0">
                <a:solidFill>
                  <a:srgbClr val="FF0000"/>
                </a:solidFill>
              </a:rPr>
              <a:t> </a:t>
            </a:r>
            <a:r>
              <a:rPr lang="en-GB" sz="1800" b="1" dirty="0" err="1" smtClean="0">
                <a:solidFill>
                  <a:srgbClr val="FF0000"/>
                </a:solidFill>
              </a:rPr>
              <a:t>Nghymru</a:t>
            </a:r>
            <a:endParaRPr lang="en-GB" sz="18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sz="1000" dirty="0"/>
          </a:p>
          <a:p>
            <a:pPr marL="355600" indent="-266700">
              <a:buNone/>
            </a:pPr>
            <a:r>
              <a:rPr lang="en-GB" sz="1700" dirty="0"/>
              <a:t>•	</a:t>
            </a:r>
            <a:r>
              <a:rPr lang="cy-GB" sz="1700" dirty="0" smtClean="0"/>
              <a:t>At </a:t>
            </a:r>
            <a:r>
              <a:rPr lang="cy-GB" sz="1700" dirty="0"/>
              <a:t>ei gilydd, mae perfformiad disgyblion </a:t>
            </a:r>
            <a:r>
              <a:rPr lang="cy-GB" sz="1700" dirty="0" err="1"/>
              <a:t>PYDd</a:t>
            </a:r>
            <a:r>
              <a:rPr lang="cy-GB" sz="1700" dirty="0"/>
              <a:t> a disgyblion nad ydynt yn cael </a:t>
            </a:r>
            <a:r>
              <a:rPr lang="cy-GB" sz="1700" dirty="0" err="1"/>
              <a:t>PYDd</a:t>
            </a:r>
            <a:r>
              <a:rPr lang="cy-GB" sz="1700" dirty="0"/>
              <a:t> wedi gwella er 2005.  Fodd bynnag, mae perfformiad disgyblion sydd â hawl i gael </a:t>
            </a:r>
            <a:r>
              <a:rPr lang="cy-GB" sz="1700" dirty="0" err="1"/>
              <a:t>PYDd</a:t>
            </a:r>
            <a:r>
              <a:rPr lang="cy-GB" sz="1700" dirty="0"/>
              <a:t> yn is na’u cyfoedion heb yr hawl i gael </a:t>
            </a:r>
            <a:r>
              <a:rPr lang="cy-GB" sz="1700" dirty="0" err="1"/>
              <a:t>PYDd</a:t>
            </a:r>
            <a:r>
              <a:rPr lang="cy-GB" sz="1700" dirty="0"/>
              <a:t> ym mhob cyfnod allweddol ac o ran bob mesur perfformiad.  Mae’r bwlch mewn perfformiad yn cynyddu wrth i ddisgyblion fynd yn hŷn. </a:t>
            </a:r>
          </a:p>
          <a:p>
            <a:pPr marL="355600" indent="-266700">
              <a:buNone/>
            </a:pPr>
            <a:endParaRPr lang="cy-GB" sz="1700" dirty="0"/>
          </a:p>
          <a:p>
            <a:pPr marL="355600" indent="-266700">
              <a:buNone/>
            </a:pPr>
            <a:r>
              <a:rPr lang="cy-GB" sz="1700" dirty="0"/>
              <a:t>•	Yn y Cyfnod Sylfaen, yn 2013, y maes dysgu </a:t>
            </a:r>
            <a:r>
              <a:rPr lang="cy-GB" sz="1700" dirty="0" err="1"/>
              <a:t>â’r</a:t>
            </a:r>
            <a:r>
              <a:rPr lang="cy-GB" sz="1700" dirty="0"/>
              <a:t> bwlch mwyaf mewn perfformiad rhwng disgyblion </a:t>
            </a:r>
            <a:r>
              <a:rPr lang="cy-GB" sz="1700" dirty="0" err="1"/>
              <a:t>PYDd</a:t>
            </a:r>
            <a:r>
              <a:rPr lang="cy-GB" sz="1700" dirty="0"/>
              <a:t> a’r disgyblion nad ydynt yn cael </a:t>
            </a:r>
            <a:r>
              <a:rPr lang="cy-GB" sz="1700" dirty="0" err="1"/>
              <a:t>PYDd</a:t>
            </a:r>
            <a:r>
              <a:rPr lang="cy-GB" sz="1700" dirty="0"/>
              <a:t> oedd “Medrau iaith, llythrennedd a chyfathrebu” (Saesneg) gydag 16.5 pwynt canran.  Y maes dysgu </a:t>
            </a:r>
            <a:r>
              <a:rPr lang="cy-GB" sz="1700" dirty="0" err="1"/>
              <a:t>â’r</a:t>
            </a:r>
            <a:r>
              <a:rPr lang="cy-GB" sz="1700" dirty="0"/>
              <a:t> bwlch lleiaf oedd “Datblygiad personol a chymdeithasol, lles ac amrywiaeth ddiwylliannol” gydag 8.6 pwynt canran. </a:t>
            </a:r>
          </a:p>
          <a:p>
            <a:pPr marL="355600" indent="-266700">
              <a:buNone/>
            </a:pPr>
            <a:endParaRPr lang="cy-GB" sz="1700" dirty="0"/>
          </a:p>
          <a:p>
            <a:pPr marL="355600" indent="-266700">
              <a:buNone/>
            </a:pPr>
            <a:r>
              <a:rPr lang="cy-GB" sz="1700" dirty="0"/>
              <a:t>•	Yng nghyfnod allweddol 2, yn 2013, ar gyfer pynciau unigol, mae’r bwlch mwyaf mewn Cymraeg (20.3 pwynt canran) a’r bwlch lleiaf mewn Gwyddoniaeth (14.4 pwynt canran); Gan edrych ar y dangosydd pwnc craidd, mae’r bwlch mewn perfformiad wedi lleihau’n gyffredinol dros y </a:t>
            </a:r>
            <a:r>
              <a:rPr lang="cy-GB" sz="1700" dirty="0" err="1"/>
              <a:t>chwe</a:t>
            </a:r>
            <a:r>
              <a:rPr lang="cy-GB" sz="1700" dirty="0"/>
              <a:t> blynedd diwethaf yng Nghyfnod Allweddol 2, ond mae’n dal yn fwy nag yn y Cyfnod Sylfaen. </a:t>
            </a:r>
          </a:p>
          <a:p>
            <a:pPr marL="355600" indent="-266700">
              <a:buNone/>
            </a:pPr>
            <a:r>
              <a:rPr lang="en-GB" sz="1800" dirty="0" smtClean="0"/>
              <a:t> </a:t>
            </a:r>
            <a:endParaRPr lang="en-GB" sz="1800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801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650" y="692696"/>
            <a:ext cx="7772400" cy="6165304"/>
          </a:xfrm>
        </p:spPr>
        <p:txBody>
          <a:bodyPr/>
          <a:lstStyle/>
          <a:p>
            <a:pPr marL="0" indent="0">
              <a:buNone/>
            </a:pPr>
            <a:r>
              <a:rPr lang="en-GB" sz="2400" b="1" dirty="0" err="1">
                <a:solidFill>
                  <a:srgbClr val="FF0000"/>
                </a:solidFill>
              </a:rPr>
              <a:t>Sleid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smtClean="0">
                <a:solidFill>
                  <a:srgbClr val="FF0000"/>
                </a:solidFill>
              </a:rPr>
              <a:t>3:  </a:t>
            </a:r>
            <a:r>
              <a:rPr lang="en-GB" sz="2400" b="1" dirty="0">
                <a:solidFill>
                  <a:srgbClr val="FF0000"/>
                </a:solidFill>
              </a:rPr>
              <a:t>Y </a:t>
            </a:r>
            <a:r>
              <a:rPr lang="en-GB" sz="2400" b="1" dirty="0" err="1">
                <a:solidFill>
                  <a:srgbClr val="FF0000"/>
                </a:solidFill>
              </a:rPr>
              <a:t>Cyfnod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Sylfaen</a:t>
            </a:r>
            <a:r>
              <a:rPr lang="en-GB" sz="2400" b="1" dirty="0">
                <a:solidFill>
                  <a:srgbClr val="FF0000"/>
                </a:solidFill>
              </a:rPr>
              <a:t> – </a:t>
            </a:r>
            <a:endParaRPr lang="en-GB" sz="24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sz="2400" b="1" dirty="0" smtClean="0">
                <a:solidFill>
                  <a:srgbClr val="FF0000"/>
                </a:solidFill>
              </a:rPr>
              <a:t>data </a:t>
            </a:r>
            <a:r>
              <a:rPr lang="en-GB" sz="2400" b="1" dirty="0" err="1">
                <a:solidFill>
                  <a:srgbClr val="FF0000"/>
                </a:solidFill>
              </a:rPr>
              <a:t>perfformiad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ysgolion</a:t>
            </a:r>
            <a:endParaRPr lang="en-GB" sz="1000" dirty="0"/>
          </a:p>
          <a:p>
            <a:pPr marL="0" indent="0">
              <a:buNone/>
            </a:pPr>
            <a:endParaRPr lang="en-GB" sz="1000" dirty="0" smtClean="0"/>
          </a:p>
          <a:p>
            <a:pPr marL="0" indent="0">
              <a:buNone/>
            </a:pPr>
            <a:r>
              <a:rPr lang="en-GB" sz="1800" dirty="0" smtClean="0"/>
              <a:t>(</a:t>
            </a:r>
            <a:r>
              <a:rPr lang="en-GB" sz="1800" dirty="0" err="1"/>
              <a:t>Mewnosodwch</a:t>
            </a:r>
            <a:r>
              <a:rPr lang="en-GB" sz="1800" dirty="0"/>
              <a:t> </a:t>
            </a:r>
            <a:r>
              <a:rPr lang="en-GB" sz="1800" dirty="0" err="1"/>
              <a:t>ddata</a:t>
            </a:r>
            <a:r>
              <a:rPr lang="en-GB" sz="1800" dirty="0"/>
              <a:t> o </a:t>
            </a:r>
            <a:r>
              <a:rPr lang="en-GB" sz="1800" dirty="0" err="1"/>
              <a:t>Adran</a:t>
            </a:r>
            <a:r>
              <a:rPr lang="en-GB" sz="1800" dirty="0"/>
              <a:t> 1.2a/1.2b (</a:t>
            </a:r>
            <a:r>
              <a:rPr lang="en-GB" sz="1800" dirty="0" err="1"/>
              <a:t>tuedd</a:t>
            </a:r>
            <a:r>
              <a:rPr lang="en-GB" sz="1800" dirty="0"/>
              <a:t> </a:t>
            </a:r>
            <a:r>
              <a:rPr lang="en-GB" sz="1800" dirty="0" err="1"/>
              <a:t>PYDd</a:t>
            </a:r>
            <a:r>
              <a:rPr lang="en-GB" sz="1800" dirty="0"/>
              <a:t>/</a:t>
            </a:r>
            <a:r>
              <a:rPr lang="en-GB" sz="1800" dirty="0" err="1"/>
              <a:t>heb</a:t>
            </a:r>
            <a:r>
              <a:rPr lang="en-GB" sz="1800" dirty="0"/>
              <a:t> </a:t>
            </a:r>
            <a:r>
              <a:rPr lang="en-GB" sz="1800" dirty="0" err="1"/>
              <a:t>fod</a:t>
            </a:r>
            <a:r>
              <a:rPr lang="en-GB" sz="1800" dirty="0"/>
              <a:t> </a:t>
            </a:r>
            <a:r>
              <a:rPr lang="en-GB" sz="1800" dirty="0" err="1"/>
              <a:t>yn</a:t>
            </a:r>
            <a:r>
              <a:rPr lang="en-GB" sz="1800" dirty="0"/>
              <a:t> </a:t>
            </a:r>
            <a:r>
              <a:rPr lang="en-GB" sz="1800" dirty="0" err="1"/>
              <a:t>cael</a:t>
            </a:r>
            <a:r>
              <a:rPr lang="en-GB" sz="1800" dirty="0"/>
              <a:t> </a:t>
            </a:r>
            <a:r>
              <a:rPr lang="en-GB" sz="1800" dirty="0" err="1"/>
              <a:t>PYDd</a:t>
            </a:r>
            <a:r>
              <a:rPr lang="en-GB" sz="1800" dirty="0"/>
              <a:t>) o </a:t>
            </a:r>
            <a:r>
              <a:rPr lang="en-GB" sz="1800" dirty="0" err="1"/>
              <a:t>setiau</a:t>
            </a:r>
            <a:r>
              <a:rPr lang="en-GB" sz="1800" dirty="0"/>
              <a:t> data </a:t>
            </a:r>
            <a:r>
              <a:rPr lang="en-GB" sz="1800" dirty="0" err="1"/>
              <a:t>craidd</a:t>
            </a:r>
            <a:r>
              <a:rPr lang="en-GB" sz="1800" dirty="0"/>
              <a:t> </a:t>
            </a:r>
            <a:r>
              <a:rPr lang="en-GB" sz="1800" dirty="0" err="1"/>
              <a:t>Cymru</a:t>
            </a:r>
            <a:r>
              <a:rPr lang="en-GB" sz="1800" dirty="0"/>
              <a:t> </a:t>
            </a:r>
            <a:r>
              <a:rPr lang="en-GB" sz="1800" dirty="0" err="1"/>
              <a:t>Gyfan</a:t>
            </a:r>
            <a:r>
              <a:rPr lang="en-GB" sz="1800" dirty="0"/>
              <a:t> </a:t>
            </a:r>
            <a:r>
              <a:rPr lang="en-GB" sz="1800" dirty="0" err="1"/>
              <a:t>ar</a:t>
            </a:r>
            <a:r>
              <a:rPr lang="en-GB" sz="1800" dirty="0"/>
              <a:t> </a:t>
            </a:r>
            <a:r>
              <a:rPr lang="en-GB" sz="1800" dirty="0" err="1"/>
              <a:t>gyfer</a:t>
            </a:r>
            <a:r>
              <a:rPr lang="en-GB" sz="1800" dirty="0"/>
              <a:t> y </a:t>
            </a:r>
            <a:r>
              <a:rPr lang="en-GB" sz="1800" dirty="0" err="1"/>
              <a:t>Cyfnod</a:t>
            </a:r>
            <a:r>
              <a:rPr lang="en-GB" sz="1800" dirty="0"/>
              <a:t> </a:t>
            </a:r>
            <a:r>
              <a:rPr lang="en-GB" sz="1800" dirty="0" err="1"/>
              <a:t>Sylfaen</a:t>
            </a:r>
            <a:r>
              <a:rPr lang="en-GB" sz="1800" dirty="0"/>
              <a:t>.)</a:t>
            </a:r>
          </a:p>
          <a:p>
            <a:pPr marL="0" indent="0">
              <a:buNone/>
            </a:pPr>
            <a:endParaRPr lang="en-GB" sz="1000" dirty="0"/>
          </a:p>
          <a:p>
            <a:pPr marL="0" indent="0">
              <a:buNone/>
            </a:pPr>
            <a:r>
              <a:rPr lang="en-GB" sz="1800" dirty="0" err="1"/>
              <a:t>Mae’r</a:t>
            </a:r>
            <a:r>
              <a:rPr lang="en-GB" sz="1800" dirty="0"/>
              <a:t> </a:t>
            </a:r>
            <a:r>
              <a:rPr lang="en-GB" sz="1800" dirty="0" err="1"/>
              <a:t>tabl</a:t>
            </a:r>
            <a:r>
              <a:rPr lang="en-GB" sz="1800" dirty="0"/>
              <a:t> </a:t>
            </a:r>
            <a:r>
              <a:rPr lang="en-GB" sz="1800" dirty="0" err="1"/>
              <a:t>canlynol</a:t>
            </a:r>
            <a:r>
              <a:rPr lang="en-GB" sz="1800" dirty="0"/>
              <a:t> </a:t>
            </a:r>
            <a:r>
              <a:rPr lang="en-GB" sz="1800" dirty="0" err="1"/>
              <a:t>yn</a:t>
            </a:r>
            <a:r>
              <a:rPr lang="en-GB" sz="1800" dirty="0"/>
              <a:t> </a:t>
            </a:r>
            <a:r>
              <a:rPr lang="en-GB" sz="1800" dirty="0" err="1"/>
              <a:t>dangos</a:t>
            </a:r>
            <a:r>
              <a:rPr lang="en-GB" sz="1800" dirty="0"/>
              <a:t> </a:t>
            </a:r>
            <a:r>
              <a:rPr lang="en-GB" sz="1800" dirty="0" err="1"/>
              <a:t>enghraifft</a:t>
            </a:r>
            <a:r>
              <a:rPr lang="en-GB" sz="1800" dirty="0"/>
              <a:t>.</a:t>
            </a:r>
          </a:p>
          <a:p>
            <a:pPr marL="0" indent="0">
              <a:buNone/>
            </a:pPr>
            <a:r>
              <a:rPr lang="en-GB" dirty="0"/>
              <a:t> 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996952"/>
            <a:ext cx="6408712" cy="3720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9028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650" y="476672"/>
            <a:ext cx="7772400" cy="6381328"/>
          </a:xfrm>
        </p:spPr>
        <p:txBody>
          <a:bodyPr/>
          <a:lstStyle/>
          <a:p>
            <a:pPr marL="0" indent="0">
              <a:buNone/>
            </a:pPr>
            <a:r>
              <a:rPr lang="en-GB" sz="2400" b="1" dirty="0" err="1">
                <a:solidFill>
                  <a:srgbClr val="FF0000"/>
                </a:solidFill>
              </a:rPr>
              <a:t>Sleid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smtClean="0">
                <a:solidFill>
                  <a:srgbClr val="FF0000"/>
                </a:solidFill>
              </a:rPr>
              <a:t>4:  </a:t>
            </a:r>
            <a:r>
              <a:rPr lang="en-GB" sz="2400" b="1" dirty="0">
                <a:solidFill>
                  <a:srgbClr val="FF0000"/>
                </a:solidFill>
              </a:rPr>
              <a:t>Y </a:t>
            </a:r>
            <a:r>
              <a:rPr lang="en-GB" sz="2400" b="1" dirty="0" err="1">
                <a:solidFill>
                  <a:srgbClr val="FF0000"/>
                </a:solidFill>
              </a:rPr>
              <a:t>Cyfnod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Sylfaen</a:t>
            </a:r>
            <a:r>
              <a:rPr lang="en-GB" sz="2400" b="1" dirty="0">
                <a:solidFill>
                  <a:srgbClr val="FF0000"/>
                </a:solidFill>
              </a:rPr>
              <a:t> – </a:t>
            </a:r>
            <a:endParaRPr lang="en-GB" sz="24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sz="2400" b="1" dirty="0" smtClean="0">
                <a:solidFill>
                  <a:srgbClr val="FF0000"/>
                </a:solidFill>
              </a:rPr>
              <a:t>data </a:t>
            </a:r>
            <a:r>
              <a:rPr lang="en-GB" sz="2400" b="1" dirty="0" err="1">
                <a:solidFill>
                  <a:srgbClr val="FF0000"/>
                </a:solidFill>
              </a:rPr>
              <a:t>perfformiad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 smtClean="0">
                <a:solidFill>
                  <a:srgbClr val="FF0000"/>
                </a:solidFill>
              </a:rPr>
              <a:t>ysgolion</a:t>
            </a:r>
            <a:endParaRPr lang="en-GB" sz="24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sz="1000" dirty="0"/>
          </a:p>
          <a:p>
            <a:pPr marL="0" indent="0">
              <a:buNone/>
            </a:pPr>
            <a:r>
              <a:rPr lang="en-GB" sz="1800" dirty="0"/>
              <a:t>(</a:t>
            </a:r>
            <a:r>
              <a:rPr lang="en-GB" sz="1800" dirty="0" err="1"/>
              <a:t>Mewnosodwch</a:t>
            </a:r>
            <a:r>
              <a:rPr lang="en-GB" sz="1800" dirty="0"/>
              <a:t> </a:t>
            </a:r>
            <a:r>
              <a:rPr lang="en-GB" sz="1800" dirty="0" err="1"/>
              <a:t>ddata</a:t>
            </a:r>
            <a:r>
              <a:rPr lang="en-GB" sz="1800" dirty="0"/>
              <a:t> o </a:t>
            </a:r>
            <a:r>
              <a:rPr lang="en-GB" sz="1800" dirty="0" err="1"/>
              <a:t>Adran</a:t>
            </a:r>
            <a:r>
              <a:rPr lang="en-GB" sz="1800" dirty="0"/>
              <a:t> 1.2a/1.2b (</a:t>
            </a:r>
            <a:r>
              <a:rPr lang="en-GB" sz="1800" dirty="0" err="1"/>
              <a:t>cymhariaeth</a:t>
            </a:r>
            <a:r>
              <a:rPr lang="en-GB" sz="1800" dirty="0"/>
              <a:t> </a:t>
            </a:r>
            <a:r>
              <a:rPr lang="en-GB" sz="1800" dirty="0" err="1"/>
              <a:t>teulu</a:t>
            </a:r>
            <a:r>
              <a:rPr lang="en-GB" sz="1800" dirty="0"/>
              <a:t> </a:t>
            </a:r>
            <a:r>
              <a:rPr lang="en-GB" sz="1800" dirty="0" err="1"/>
              <a:t>PYDd</a:t>
            </a:r>
            <a:r>
              <a:rPr lang="en-GB" sz="1800" dirty="0"/>
              <a:t>/</a:t>
            </a:r>
            <a:r>
              <a:rPr lang="en-GB" sz="1800" dirty="0" err="1"/>
              <a:t>heb</a:t>
            </a:r>
            <a:r>
              <a:rPr lang="en-GB" sz="1800" dirty="0"/>
              <a:t> </a:t>
            </a:r>
            <a:r>
              <a:rPr lang="en-GB" sz="1800" dirty="0" err="1"/>
              <a:t>fod</a:t>
            </a:r>
            <a:r>
              <a:rPr lang="en-GB" sz="1800" dirty="0"/>
              <a:t> </a:t>
            </a:r>
            <a:r>
              <a:rPr lang="en-GB" sz="1800" dirty="0" err="1"/>
              <a:t>yn</a:t>
            </a:r>
            <a:r>
              <a:rPr lang="en-GB" sz="1800" dirty="0"/>
              <a:t> </a:t>
            </a:r>
            <a:r>
              <a:rPr lang="en-GB" sz="1800" dirty="0" err="1"/>
              <a:t>cael</a:t>
            </a:r>
            <a:r>
              <a:rPr lang="en-GB" sz="1800" dirty="0"/>
              <a:t> </a:t>
            </a:r>
            <a:r>
              <a:rPr lang="en-GB" sz="1800" dirty="0" err="1"/>
              <a:t>PYDd</a:t>
            </a:r>
            <a:r>
              <a:rPr lang="en-GB" sz="1800" dirty="0"/>
              <a:t>) o </a:t>
            </a:r>
            <a:r>
              <a:rPr lang="en-GB" sz="1800" dirty="0" err="1"/>
              <a:t>setiau</a:t>
            </a:r>
            <a:r>
              <a:rPr lang="en-GB" sz="1800" dirty="0"/>
              <a:t> data </a:t>
            </a:r>
            <a:r>
              <a:rPr lang="en-GB" sz="1800" dirty="0" err="1"/>
              <a:t>craidd</a:t>
            </a:r>
            <a:r>
              <a:rPr lang="en-GB" sz="1800" dirty="0"/>
              <a:t> </a:t>
            </a:r>
            <a:r>
              <a:rPr lang="en-GB" sz="1800" dirty="0" err="1"/>
              <a:t>Cymru</a:t>
            </a:r>
            <a:r>
              <a:rPr lang="en-GB" sz="1800" dirty="0"/>
              <a:t> </a:t>
            </a:r>
            <a:r>
              <a:rPr lang="en-GB" sz="1800" dirty="0" err="1"/>
              <a:t>Gyfan</a:t>
            </a:r>
            <a:r>
              <a:rPr lang="en-GB" sz="1800" dirty="0"/>
              <a:t> </a:t>
            </a:r>
            <a:r>
              <a:rPr lang="en-GB" sz="1800" dirty="0" err="1"/>
              <a:t>ar</a:t>
            </a:r>
            <a:r>
              <a:rPr lang="en-GB" sz="1800" dirty="0"/>
              <a:t> </a:t>
            </a:r>
            <a:r>
              <a:rPr lang="en-GB" sz="1800" dirty="0" err="1"/>
              <a:t>gyfer</a:t>
            </a:r>
            <a:r>
              <a:rPr lang="en-GB" sz="1800" dirty="0"/>
              <a:t> y </a:t>
            </a:r>
            <a:r>
              <a:rPr lang="en-GB" sz="1800" dirty="0" err="1"/>
              <a:t>Cyfnod</a:t>
            </a:r>
            <a:r>
              <a:rPr lang="en-GB" sz="1800" dirty="0"/>
              <a:t> </a:t>
            </a:r>
            <a:r>
              <a:rPr lang="en-GB" sz="1800" dirty="0" err="1"/>
              <a:t>Sylfaen</a:t>
            </a:r>
            <a:r>
              <a:rPr lang="en-GB" sz="1800" dirty="0"/>
              <a:t>.)</a:t>
            </a:r>
          </a:p>
          <a:p>
            <a:pPr marL="0" indent="0">
              <a:buNone/>
            </a:pPr>
            <a:endParaRPr lang="en-GB" sz="600" dirty="0"/>
          </a:p>
          <a:p>
            <a:pPr marL="0" indent="0">
              <a:buNone/>
            </a:pPr>
            <a:r>
              <a:rPr lang="en-GB" sz="1800" dirty="0" err="1"/>
              <a:t>Mae’r</a:t>
            </a:r>
            <a:r>
              <a:rPr lang="en-GB" sz="1800" dirty="0"/>
              <a:t> </a:t>
            </a:r>
            <a:r>
              <a:rPr lang="en-GB" sz="1800" dirty="0" err="1"/>
              <a:t>tabl</a:t>
            </a:r>
            <a:r>
              <a:rPr lang="en-GB" sz="1800" dirty="0"/>
              <a:t> </a:t>
            </a:r>
            <a:r>
              <a:rPr lang="en-GB" sz="1800" dirty="0" err="1"/>
              <a:t>canlynol</a:t>
            </a:r>
            <a:r>
              <a:rPr lang="en-GB" sz="1800" dirty="0"/>
              <a:t> </a:t>
            </a:r>
            <a:r>
              <a:rPr lang="en-GB" sz="1800" dirty="0" err="1"/>
              <a:t>yn</a:t>
            </a:r>
            <a:r>
              <a:rPr lang="en-GB" sz="1800" dirty="0"/>
              <a:t> </a:t>
            </a:r>
            <a:r>
              <a:rPr lang="en-GB" sz="1800" dirty="0" err="1"/>
              <a:t>dangos</a:t>
            </a:r>
            <a:r>
              <a:rPr lang="en-GB" sz="1800" dirty="0"/>
              <a:t> </a:t>
            </a:r>
            <a:r>
              <a:rPr lang="en-GB" sz="1800" dirty="0" err="1"/>
              <a:t>enghraifft</a:t>
            </a:r>
            <a:r>
              <a:rPr lang="en-GB" sz="1800" dirty="0"/>
              <a:t>.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924943"/>
            <a:ext cx="6984776" cy="3787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246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650" y="1412776"/>
            <a:ext cx="7772400" cy="5445224"/>
          </a:xfrm>
        </p:spPr>
        <p:txBody>
          <a:bodyPr/>
          <a:lstStyle/>
          <a:p>
            <a:pPr marL="0" indent="0">
              <a:buNone/>
            </a:pPr>
            <a:r>
              <a:rPr lang="en-GB" sz="2400" b="1" dirty="0" err="1">
                <a:solidFill>
                  <a:srgbClr val="FF0000"/>
                </a:solidFill>
              </a:rPr>
              <a:t>Sleid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smtClean="0">
                <a:solidFill>
                  <a:srgbClr val="FF0000"/>
                </a:solidFill>
              </a:rPr>
              <a:t>5:  </a:t>
            </a:r>
            <a:r>
              <a:rPr lang="en-GB" sz="2400" b="1" dirty="0" err="1">
                <a:solidFill>
                  <a:srgbClr val="FF0000"/>
                </a:solidFill>
              </a:rPr>
              <a:t>Cyfnod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Allweddol</a:t>
            </a:r>
            <a:r>
              <a:rPr lang="en-GB" sz="2400" b="1" dirty="0">
                <a:solidFill>
                  <a:srgbClr val="FF0000"/>
                </a:solidFill>
              </a:rPr>
              <a:t> 2 – data </a:t>
            </a:r>
            <a:r>
              <a:rPr lang="en-GB" sz="2400" b="1" dirty="0" err="1">
                <a:solidFill>
                  <a:srgbClr val="FF0000"/>
                </a:solidFill>
              </a:rPr>
              <a:t>perfformiad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ysgolion</a:t>
            </a:r>
            <a:endParaRPr lang="en-GB" sz="24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000" i="1" dirty="0"/>
              <a:t>(</a:t>
            </a:r>
            <a:r>
              <a:rPr lang="en-GB" sz="2000" i="1" dirty="0" err="1"/>
              <a:t>Mewnosodwch</a:t>
            </a:r>
            <a:r>
              <a:rPr lang="en-GB" sz="2000" i="1" dirty="0"/>
              <a:t> </a:t>
            </a:r>
            <a:r>
              <a:rPr lang="en-GB" sz="2000" i="1" dirty="0" err="1"/>
              <a:t>ddata</a:t>
            </a:r>
            <a:r>
              <a:rPr lang="en-GB" sz="2000" i="1" dirty="0"/>
              <a:t> o </a:t>
            </a:r>
            <a:r>
              <a:rPr lang="en-GB" sz="2000" i="1" dirty="0" err="1"/>
              <a:t>Adran</a:t>
            </a:r>
            <a:r>
              <a:rPr lang="en-GB" sz="2000" i="1" dirty="0"/>
              <a:t> 1.2a/1.2b (</a:t>
            </a:r>
            <a:r>
              <a:rPr lang="en-GB" sz="2000" i="1" dirty="0" err="1"/>
              <a:t>tuedd</a:t>
            </a:r>
            <a:r>
              <a:rPr lang="en-GB" sz="2000" i="1" dirty="0"/>
              <a:t> </a:t>
            </a:r>
            <a:r>
              <a:rPr lang="en-GB" sz="2000" i="1" dirty="0" err="1"/>
              <a:t>PYDd</a:t>
            </a:r>
            <a:r>
              <a:rPr lang="en-GB" sz="2000" i="1" dirty="0"/>
              <a:t>/</a:t>
            </a:r>
            <a:r>
              <a:rPr lang="en-GB" sz="2000" i="1" dirty="0" err="1"/>
              <a:t>heb</a:t>
            </a:r>
            <a:r>
              <a:rPr lang="en-GB" sz="2000" i="1" dirty="0"/>
              <a:t> </a:t>
            </a:r>
            <a:r>
              <a:rPr lang="en-GB" sz="2000" i="1" dirty="0" err="1"/>
              <a:t>fod</a:t>
            </a:r>
            <a:r>
              <a:rPr lang="en-GB" sz="2000" i="1" dirty="0"/>
              <a:t> </a:t>
            </a:r>
            <a:r>
              <a:rPr lang="en-GB" sz="2000" i="1" dirty="0" err="1"/>
              <a:t>yn</a:t>
            </a:r>
            <a:r>
              <a:rPr lang="en-GB" sz="2000" i="1" dirty="0"/>
              <a:t> </a:t>
            </a:r>
            <a:r>
              <a:rPr lang="en-GB" sz="2000" i="1" dirty="0" err="1"/>
              <a:t>cael</a:t>
            </a:r>
            <a:r>
              <a:rPr lang="en-GB" sz="2000" i="1" dirty="0"/>
              <a:t> </a:t>
            </a:r>
            <a:r>
              <a:rPr lang="en-GB" sz="2000" i="1" dirty="0" err="1"/>
              <a:t>PYDd</a:t>
            </a:r>
            <a:r>
              <a:rPr lang="en-GB" sz="2000" i="1" dirty="0"/>
              <a:t>) o </a:t>
            </a:r>
            <a:r>
              <a:rPr lang="en-GB" sz="2000" i="1" dirty="0" err="1"/>
              <a:t>setiau</a:t>
            </a:r>
            <a:r>
              <a:rPr lang="en-GB" sz="2000" i="1" dirty="0"/>
              <a:t> data </a:t>
            </a:r>
            <a:r>
              <a:rPr lang="en-GB" sz="2000" i="1" dirty="0" err="1"/>
              <a:t>craidd</a:t>
            </a:r>
            <a:r>
              <a:rPr lang="en-GB" sz="2000" i="1" dirty="0"/>
              <a:t> </a:t>
            </a:r>
            <a:r>
              <a:rPr lang="en-GB" sz="2000" i="1" dirty="0" err="1"/>
              <a:t>Cymru</a:t>
            </a:r>
            <a:r>
              <a:rPr lang="en-GB" sz="2000" i="1" dirty="0"/>
              <a:t> </a:t>
            </a:r>
            <a:r>
              <a:rPr lang="en-GB" sz="2000" i="1" dirty="0" err="1"/>
              <a:t>Gyfan</a:t>
            </a:r>
            <a:r>
              <a:rPr lang="en-GB" sz="2000" i="1" dirty="0"/>
              <a:t> </a:t>
            </a:r>
            <a:r>
              <a:rPr lang="en-GB" sz="2000" i="1" dirty="0" err="1"/>
              <a:t>ar</a:t>
            </a:r>
            <a:r>
              <a:rPr lang="en-GB" sz="2000" i="1" dirty="0"/>
              <a:t> </a:t>
            </a:r>
            <a:r>
              <a:rPr lang="en-GB" sz="2000" i="1" dirty="0" err="1"/>
              <a:t>gyfer</a:t>
            </a:r>
            <a:r>
              <a:rPr lang="en-GB" sz="2000" i="1" dirty="0"/>
              <a:t> </a:t>
            </a:r>
            <a:r>
              <a:rPr lang="en-GB" sz="2000" i="1" dirty="0" err="1"/>
              <a:t>cyfnod</a:t>
            </a:r>
            <a:r>
              <a:rPr lang="en-GB" sz="2000" i="1" dirty="0"/>
              <a:t> </a:t>
            </a:r>
            <a:r>
              <a:rPr lang="en-GB" sz="2000" i="1" dirty="0" err="1"/>
              <a:t>allweddol</a:t>
            </a:r>
            <a:r>
              <a:rPr lang="en-GB" sz="2000" i="1" dirty="0"/>
              <a:t> 2.)</a:t>
            </a:r>
          </a:p>
          <a:p>
            <a:pPr marL="0" indent="0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404218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650" y="1412776"/>
            <a:ext cx="7772400" cy="5445224"/>
          </a:xfrm>
        </p:spPr>
        <p:txBody>
          <a:bodyPr/>
          <a:lstStyle/>
          <a:p>
            <a:pPr marL="0" indent="0">
              <a:buNone/>
            </a:pPr>
            <a:r>
              <a:rPr lang="en-GB" sz="2400" b="1" dirty="0" err="1">
                <a:solidFill>
                  <a:srgbClr val="FF0000"/>
                </a:solidFill>
              </a:rPr>
              <a:t>Sleid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smtClean="0">
                <a:solidFill>
                  <a:srgbClr val="FF0000"/>
                </a:solidFill>
              </a:rPr>
              <a:t>6:  </a:t>
            </a:r>
            <a:r>
              <a:rPr lang="en-GB" sz="2400" b="1" dirty="0" err="1">
                <a:solidFill>
                  <a:srgbClr val="FF0000"/>
                </a:solidFill>
              </a:rPr>
              <a:t>Cyfnod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Allweddol</a:t>
            </a:r>
            <a:r>
              <a:rPr lang="en-GB" sz="2400" b="1" dirty="0">
                <a:solidFill>
                  <a:srgbClr val="FF0000"/>
                </a:solidFill>
              </a:rPr>
              <a:t> 2 – data </a:t>
            </a:r>
            <a:r>
              <a:rPr lang="en-GB" sz="2400" b="1" dirty="0" err="1">
                <a:solidFill>
                  <a:srgbClr val="FF0000"/>
                </a:solidFill>
              </a:rPr>
              <a:t>perfformiad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ysgolion</a:t>
            </a:r>
            <a:endParaRPr lang="en-GB" sz="2400" dirty="0"/>
          </a:p>
          <a:p>
            <a:pPr marL="0" indent="0">
              <a:buNone/>
            </a:pPr>
            <a:endParaRPr lang="en-GB" sz="2000" i="1" dirty="0" smtClean="0"/>
          </a:p>
          <a:p>
            <a:pPr marL="0" indent="0">
              <a:buNone/>
            </a:pPr>
            <a:r>
              <a:rPr lang="en-GB" sz="2000" i="1" dirty="0"/>
              <a:t>(</a:t>
            </a:r>
            <a:r>
              <a:rPr lang="en-GB" sz="2000" i="1" dirty="0" err="1"/>
              <a:t>Mewnosodwch</a:t>
            </a:r>
            <a:r>
              <a:rPr lang="en-GB" sz="2000" i="1" dirty="0"/>
              <a:t> </a:t>
            </a:r>
            <a:r>
              <a:rPr lang="en-GB" sz="2000" i="1" dirty="0" err="1"/>
              <a:t>ddata</a:t>
            </a:r>
            <a:r>
              <a:rPr lang="en-GB" sz="2000" i="1" dirty="0"/>
              <a:t> o </a:t>
            </a:r>
            <a:r>
              <a:rPr lang="en-GB" sz="2000" i="1" dirty="0" err="1"/>
              <a:t>Adran</a:t>
            </a:r>
            <a:r>
              <a:rPr lang="en-GB" sz="2000" i="1" dirty="0"/>
              <a:t> 1.2a/1.2b (</a:t>
            </a:r>
            <a:r>
              <a:rPr lang="en-GB" sz="2000" i="1" dirty="0" err="1"/>
              <a:t>cymhariaeth</a:t>
            </a:r>
            <a:r>
              <a:rPr lang="en-GB" sz="2000" i="1" dirty="0"/>
              <a:t> </a:t>
            </a:r>
            <a:r>
              <a:rPr lang="en-GB" sz="2000" i="1" dirty="0" err="1"/>
              <a:t>teulu</a:t>
            </a:r>
            <a:r>
              <a:rPr lang="en-GB" sz="2000" i="1" dirty="0"/>
              <a:t> </a:t>
            </a:r>
            <a:r>
              <a:rPr lang="en-GB" sz="2000" i="1" dirty="0" err="1"/>
              <a:t>PYDd</a:t>
            </a:r>
            <a:r>
              <a:rPr lang="en-GB" sz="2000" i="1" dirty="0"/>
              <a:t>/</a:t>
            </a:r>
            <a:r>
              <a:rPr lang="en-GB" sz="2000" i="1" dirty="0" err="1"/>
              <a:t>heb</a:t>
            </a:r>
            <a:r>
              <a:rPr lang="en-GB" sz="2000" i="1" dirty="0"/>
              <a:t> </a:t>
            </a:r>
            <a:r>
              <a:rPr lang="en-GB" sz="2000" i="1" dirty="0" err="1"/>
              <a:t>fod</a:t>
            </a:r>
            <a:r>
              <a:rPr lang="en-GB" sz="2000" i="1" dirty="0"/>
              <a:t> </a:t>
            </a:r>
            <a:r>
              <a:rPr lang="en-GB" sz="2000" i="1" dirty="0" err="1"/>
              <a:t>yn</a:t>
            </a:r>
            <a:r>
              <a:rPr lang="en-GB" sz="2000" i="1" dirty="0"/>
              <a:t> </a:t>
            </a:r>
            <a:r>
              <a:rPr lang="en-GB" sz="2000" i="1" dirty="0" err="1"/>
              <a:t>cael</a:t>
            </a:r>
            <a:r>
              <a:rPr lang="en-GB" sz="2000" i="1" dirty="0"/>
              <a:t> </a:t>
            </a:r>
            <a:r>
              <a:rPr lang="en-GB" sz="2000" i="1" dirty="0" err="1"/>
              <a:t>PYDd</a:t>
            </a:r>
            <a:r>
              <a:rPr lang="en-GB" sz="2000" i="1" dirty="0"/>
              <a:t>) o </a:t>
            </a:r>
            <a:r>
              <a:rPr lang="en-GB" sz="2000" i="1" dirty="0" err="1"/>
              <a:t>setiau</a:t>
            </a:r>
            <a:r>
              <a:rPr lang="en-GB" sz="2000" i="1" dirty="0"/>
              <a:t> data </a:t>
            </a:r>
            <a:r>
              <a:rPr lang="en-GB" sz="2000" i="1" dirty="0" err="1"/>
              <a:t>craidd</a:t>
            </a:r>
            <a:r>
              <a:rPr lang="en-GB" sz="2000" i="1" dirty="0"/>
              <a:t> </a:t>
            </a:r>
            <a:r>
              <a:rPr lang="en-GB" sz="2000" i="1" dirty="0" err="1"/>
              <a:t>Cymru</a:t>
            </a:r>
            <a:r>
              <a:rPr lang="en-GB" sz="2000" i="1" dirty="0"/>
              <a:t> </a:t>
            </a:r>
            <a:r>
              <a:rPr lang="en-GB" sz="2000" i="1" dirty="0" err="1"/>
              <a:t>Gyfan</a:t>
            </a:r>
            <a:r>
              <a:rPr lang="en-GB" sz="2000" i="1" dirty="0"/>
              <a:t> </a:t>
            </a:r>
            <a:r>
              <a:rPr lang="en-GB" sz="2000" i="1" dirty="0" err="1"/>
              <a:t>ar</a:t>
            </a:r>
            <a:r>
              <a:rPr lang="en-GB" sz="2000" i="1" dirty="0"/>
              <a:t> </a:t>
            </a:r>
            <a:r>
              <a:rPr lang="en-GB" sz="2000" i="1" dirty="0" err="1"/>
              <a:t>gyfer</a:t>
            </a:r>
            <a:r>
              <a:rPr lang="en-GB" sz="2000" i="1" dirty="0"/>
              <a:t> </a:t>
            </a:r>
            <a:r>
              <a:rPr lang="en-GB" sz="2000" i="1" dirty="0" err="1"/>
              <a:t>cyfnod</a:t>
            </a:r>
            <a:r>
              <a:rPr lang="en-GB" sz="2000" i="1" dirty="0"/>
              <a:t> </a:t>
            </a:r>
            <a:r>
              <a:rPr lang="en-GB" sz="2000" i="1" dirty="0" err="1"/>
              <a:t>allweddol</a:t>
            </a:r>
            <a:r>
              <a:rPr lang="en-GB" sz="2000" i="1" dirty="0"/>
              <a:t> 2.)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71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					</a:t>
            </a:r>
            <a:endParaRPr lang="en-US" dirty="0" smtClean="0"/>
          </a:p>
        </p:txBody>
      </p:sp>
      <p:sp>
        <p:nvSpPr>
          <p:cNvPr id="17410" name="Rectangle 3"/>
          <p:cNvSpPr>
            <a:spLocks noGrp="1" noChangeArrowheads="1"/>
          </p:cNvSpPr>
          <p:nvPr>
            <p:ph idx="1"/>
          </p:nvPr>
        </p:nvSpPr>
        <p:spPr>
          <a:xfrm>
            <a:off x="1115617" y="2204864"/>
            <a:ext cx="7412434" cy="4653136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GB" sz="3600" b="1" dirty="0" err="1"/>
              <a:t>Rhan</a:t>
            </a:r>
            <a:r>
              <a:rPr lang="en-GB" sz="3600" b="1" dirty="0"/>
              <a:t> 1:  Beth </a:t>
            </a:r>
            <a:r>
              <a:rPr lang="en-GB" sz="3600" b="1" dirty="0" err="1"/>
              <a:t>rydym</a:t>
            </a:r>
            <a:r>
              <a:rPr lang="en-GB" sz="3600" b="1" dirty="0"/>
              <a:t> </a:t>
            </a:r>
            <a:r>
              <a:rPr lang="en-GB" sz="3600" b="1" dirty="0" err="1"/>
              <a:t>ni’n</a:t>
            </a:r>
            <a:r>
              <a:rPr lang="en-GB" sz="3600" b="1" dirty="0"/>
              <a:t> </a:t>
            </a:r>
            <a:r>
              <a:rPr lang="en-GB" sz="3600" b="1" dirty="0" err="1"/>
              <a:t>ei</a:t>
            </a:r>
            <a:r>
              <a:rPr lang="en-GB" sz="3600" b="1" dirty="0"/>
              <a:t> </a:t>
            </a:r>
            <a:r>
              <a:rPr lang="en-GB" sz="3600" b="1" dirty="0" err="1"/>
              <a:t>wybod</a:t>
            </a:r>
            <a:r>
              <a:rPr lang="en-GB" sz="3600" b="1" dirty="0"/>
              <a:t> am </a:t>
            </a:r>
            <a:r>
              <a:rPr lang="en-GB" sz="3600" b="1" dirty="0" err="1"/>
              <a:t>ddisgyblion</a:t>
            </a:r>
            <a:r>
              <a:rPr lang="en-GB" sz="3600" b="1" dirty="0"/>
              <a:t> </a:t>
            </a:r>
            <a:r>
              <a:rPr lang="en-GB" sz="3600" b="1" dirty="0" err="1"/>
              <a:t>dan</a:t>
            </a:r>
            <a:r>
              <a:rPr lang="en-GB" sz="3600" b="1" dirty="0"/>
              <a:t> </a:t>
            </a:r>
            <a:r>
              <a:rPr lang="en-GB" sz="3600" b="1" dirty="0" err="1"/>
              <a:t>anfantais</a:t>
            </a:r>
            <a:r>
              <a:rPr lang="en-GB" sz="3600" b="1" dirty="0" smtClean="0"/>
              <a:t>?</a:t>
            </a:r>
            <a:endParaRPr lang="en-US" sz="3600" b="1" dirty="0" smtClean="0"/>
          </a:p>
        </p:txBody>
      </p:sp>
      <p:sp>
        <p:nvSpPr>
          <p:cNvPr id="17411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334000" y="2349500"/>
            <a:ext cx="3810000" cy="4508500"/>
          </a:xfrm>
        </p:spPr>
        <p:txBody>
          <a:bodyPr/>
          <a:lstStyle/>
          <a:p>
            <a:pPr eaLnBrk="1" hangingPunct="1"/>
            <a:endParaRPr lang="en-US" sz="2800" dirty="0" smtClean="0">
              <a:solidFill>
                <a:srgbClr val="D60134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US" sz="2800" dirty="0" smtClean="0">
              <a:solidFill>
                <a:srgbClr val="D60134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US" sz="2800" dirty="0" smtClean="0">
              <a:solidFill>
                <a:srgbClr val="D60134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US" sz="2800" dirty="0" smtClean="0">
              <a:solidFill>
                <a:srgbClr val="D6013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650" y="2780928"/>
            <a:ext cx="7772400" cy="4077072"/>
          </a:xfrm>
        </p:spPr>
        <p:txBody>
          <a:bodyPr/>
          <a:lstStyle/>
          <a:p>
            <a:pPr marL="0" indent="0" algn="ctr">
              <a:buNone/>
            </a:pPr>
            <a:r>
              <a:rPr lang="en-GB" b="1" dirty="0" err="1"/>
              <a:t>Rhan</a:t>
            </a:r>
            <a:r>
              <a:rPr lang="en-GB" b="1" dirty="0"/>
              <a:t> 3:  Beth </a:t>
            </a:r>
            <a:r>
              <a:rPr lang="en-GB" b="1" dirty="0" err="1"/>
              <a:t>mae</a:t>
            </a:r>
            <a:r>
              <a:rPr lang="en-GB" b="1" dirty="0"/>
              <a:t> </a:t>
            </a:r>
            <a:r>
              <a:rPr lang="en-GB" b="1" dirty="0" err="1"/>
              <a:t>ysgolion</a:t>
            </a:r>
            <a:r>
              <a:rPr lang="en-GB" b="1" dirty="0"/>
              <a:t> </a:t>
            </a:r>
            <a:r>
              <a:rPr lang="en-GB" b="1" dirty="0" err="1"/>
              <a:t>effeithiol</a:t>
            </a:r>
            <a:r>
              <a:rPr lang="en-GB" b="1" dirty="0"/>
              <a:t> </a:t>
            </a:r>
            <a:r>
              <a:rPr lang="en-GB" b="1" dirty="0" err="1"/>
              <a:t>mewn</a:t>
            </a:r>
            <a:r>
              <a:rPr lang="en-GB" b="1" dirty="0"/>
              <a:t> </a:t>
            </a:r>
            <a:r>
              <a:rPr lang="en-GB" b="1" dirty="0" err="1"/>
              <a:t>amgylchiadau</a:t>
            </a:r>
            <a:r>
              <a:rPr lang="en-GB" b="1" dirty="0"/>
              <a:t> </a:t>
            </a:r>
            <a:r>
              <a:rPr lang="en-GB" b="1" dirty="0" err="1"/>
              <a:t>heriol</a:t>
            </a:r>
            <a:r>
              <a:rPr lang="en-GB" b="1" dirty="0"/>
              <a:t> </a:t>
            </a:r>
            <a:r>
              <a:rPr lang="en-GB" b="1" dirty="0" err="1"/>
              <a:t>yn</a:t>
            </a:r>
            <a:r>
              <a:rPr lang="en-GB" b="1" dirty="0"/>
              <a:t> </a:t>
            </a:r>
            <a:r>
              <a:rPr lang="en-GB" b="1" dirty="0" err="1"/>
              <a:t>ei</a:t>
            </a:r>
            <a:r>
              <a:rPr lang="en-GB" b="1" dirty="0"/>
              <a:t> </a:t>
            </a:r>
            <a:r>
              <a:rPr lang="en-GB" b="1" dirty="0" err="1"/>
              <a:t>wneud</a:t>
            </a:r>
            <a:r>
              <a:rPr lang="en-GB" b="1" dirty="0"/>
              <a:t> </a:t>
            </a:r>
            <a:r>
              <a:rPr lang="en-GB" b="1" dirty="0" err="1"/>
              <a:t>yn</a:t>
            </a:r>
            <a:r>
              <a:rPr lang="en-GB" b="1" dirty="0"/>
              <a:t> </a:t>
            </a:r>
            <a:r>
              <a:rPr lang="en-GB" b="1" dirty="0" err="1"/>
              <a:t>dda</a:t>
            </a:r>
            <a:r>
              <a:rPr lang="en-GB" b="1" dirty="0"/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500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650" y="1412776"/>
            <a:ext cx="7772400" cy="5445224"/>
          </a:xfrm>
        </p:spPr>
        <p:txBody>
          <a:bodyPr/>
          <a:lstStyle/>
          <a:p>
            <a:pPr marL="0" lvl="0" indent="0">
              <a:buNone/>
            </a:pPr>
            <a:r>
              <a:rPr lang="en-GB" sz="2400" b="1" dirty="0" err="1">
                <a:solidFill>
                  <a:srgbClr val="FF0000"/>
                </a:solidFill>
              </a:rPr>
              <a:t>Adolygu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Rhan</a:t>
            </a:r>
            <a:r>
              <a:rPr lang="en-GB" sz="2400" b="1" dirty="0">
                <a:solidFill>
                  <a:srgbClr val="FF0000"/>
                </a:solidFill>
              </a:rPr>
              <a:t> 1 a </a:t>
            </a:r>
            <a:r>
              <a:rPr lang="en-GB" sz="2400" b="1" dirty="0" smtClean="0">
                <a:solidFill>
                  <a:srgbClr val="FF0000"/>
                </a:solidFill>
              </a:rPr>
              <a:t>2</a:t>
            </a:r>
          </a:p>
          <a:p>
            <a:pPr marL="0" lvl="0" indent="0">
              <a:buNone/>
            </a:pPr>
            <a:endParaRPr lang="en-GB" sz="1000" dirty="0"/>
          </a:p>
          <a:p>
            <a:pPr marL="0" lvl="0" indent="0">
              <a:buNone/>
            </a:pPr>
            <a:r>
              <a:rPr lang="en-GB" sz="2400" dirty="0" err="1">
                <a:solidFill>
                  <a:srgbClr val="FF0000"/>
                </a:solidFill>
              </a:rPr>
              <a:t>Sut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 err="1">
                <a:solidFill>
                  <a:srgbClr val="FF0000"/>
                </a:solidFill>
              </a:rPr>
              <a:t>ydym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 err="1">
                <a:solidFill>
                  <a:srgbClr val="FF0000"/>
                </a:solidFill>
              </a:rPr>
              <a:t>ni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 err="1">
                <a:solidFill>
                  <a:srgbClr val="FF0000"/>
                </a:solidFill>
              </a:rPr>
              <a:t>wedi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 err="1">
                <a:solidFill>
                  <a:srgbClr val="FF0000"/>
                </a:solidFill>
              </a:rPr>
              <a:t>diffinio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 err="1">
                <a:solidFill>
                  <a:srgbClr val="FF0000"/>
                </a:solidFill>
              </a:rPr>
              <a:t>disgyblion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 err="1">
                <a:solidFill>
                  <a:srgbClr val="FF0000"/>
                </a:solidFill>
              </a:rPr>
              <a:t>dan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 err="1">
                <a:solidFill>
                  <a:srgbClr val="FF0000"/>
                </a:solidFill>
              </a:rPr>
              <a:t>anfantais</a:t>
            </a:r>
            <a:r>
              <a:rPr lang="en-GB" sz="2400" dirty="0">
                <a:solidFill>
                  <a:srgbClr val="FF0000"/>
                </a:solidFill>
              </a:rPr>
              <a:t>?</a:t>
            </a:r>
          </a:p>
          <a:p>
            <a:pPr marL="0" lvl="0" indent="0">
              <a:buNone/>
            </a:pPr>
            <a:endParaRPr lang="en-GB" sz="1000" dirty="0"/>
          </a:p>
          <a:p>
            <a:pPr marL="0" lvl="0" indent="0">
              <a:buNone/>
            </a:pPr>
            <a:r>
              <a:rPr lang="en-GB" sz="2400" dirty="0" err="1"/>
              <a:t>Mae’n</a:t>
            </a:r>
            <a:r>
              <a:rPr lang="en-GB" sz="2400" dirty="0"/>
              <a:t> </a:t>
            </a:r>
            <a:r>
              <a:rPr lang="en-GB" sz="2400" dirty="0" err="1"/>
              <a:t>bwysig</a:t>
            </a:r>
            <a:r>
              <a:rPr lang="en-GB" sz="2400" dirty="0"/>
              <a:t> </a:t>
            </a:r>
            <a:r>
              <a:rPr lang="en-GB" sz="2400" dirty="0" err="1"/>
              <a:t>cael</a:t>
            </a:r>
            <a:r>
              <a:rPr lang="en-GB" sz="2400" dirty="0"/>
              <a:t> </a:t>
            </a:r>
            <a:r>
              <a:rPr lang="en-GB" sz="2400" dirty="0" err="1"/>
              <a:t>ystod</a:t>
            </a:r>
            <a:r>
              <a:rPr lang="en-GB" sz="2400" dirty="0"/>
              <a:t> </a:t>
            </a:r>
            <a:r>
              <a:rPr lang="en-GB" sz="2400" dirty="0" err="1"/>
              <a:t>eang</a:t>
            </a:r>
            <a:r>
              <a:rPr lang="en-GB" sz="2400" dirty="0"/>
              <a:t> o </a:t>
            </a:r>
            <a:r>
              <a:rPr lang="en-GB" sz="2400" dirty="0" err="1"/>
              <a:t>feini</a:t>
            </a:r>
            <a:r>
              <a:rPr lang="en-GB" sz="2400" dirty="0"/>
              <a:t> </a:t>
            </a:r>
            <a:r>
              <a:rPr lang="en-GB" sz="2400" dirty="0" err="1"/>
              <a:t>prawf</a:t>
            </a:r>
            <a:r>
              <a:rPr lang="en-GB" sz="2400" dirty="0"/>
              <a:t> </a:t>
            </a:r>
            <a:r>
              <a:rPr lang="en-GB" sz="2400" dirty="0" err="1"/>
              <a:t>ar</a:t>
            </a:r>
            <a:r>
              <a:rPr lang="en-GB" sz="2400" dirty="0"/>
              <a:t> </a:t>
            </a:r>
            <a:r>
              <a:rPr lang="en-GB" sz="2400" dirty="0" err="1"/>
              <a:t>gyfer</a:t>
            </a:r>
            <a:r>
              <a:rPr lang="en-GB" sz="2400" dirty="0"/>
              <a:t> </a:t>
            </a:r>
            <a:r>
              <a:rPr lang="en-GB" sz="2400" dirty="0" err="1"/>
              <a:t>nodi</a:t>
            </a:r>
            <a:r>
              <a:rPr lang="en-GB" sz="2400" dirty="0"/>
              <a:t> </a:t>
            </a:r>
            <a:r>
              <a:rPr lang="en-GB" sz="2400" dirty="0" err="1"/>
              <a:t>disgyblion</a:t>
            </a:r>
            <a:r>
              <a:rPr lang="en-GB" sz="2400" dirty="0"/>
              <a:t> </a:t>
            </a:r>
            <a:r>
              <a:rPr lang="en-GB" sz="2400" dirty="0" err="1"/>
              <a:t>dan</a:t>
            </a:r>
            <a:r>
              <a:rPr lang="en-GB" sz="2400" dirty="0"/>
              <a:t> </a:t>
            </a:r>
            <a:r>
              <a:rPr lang="en-GB" sz="2400" dirty="0" err="1"/>
              <a:t>anfantais</a:t>
            </a:r>
            <a:r>
              <a:rPr lang="en-GB" sz="2400" dirty="0"/>
              <a:t>.  Mae </a:t>
            </a:r>
            <a:r>
              <a:rPr lang="en-GB" sz="2400" dirty="0" err="1"/>
              <a:t>disgyblion</a:t>
            </a:r>
            <a:r>
              <a:rPr lang="en-GB" sz="2400" dirty="0"/>
              <a:t> </a:t>
            </a:r>
            <a:r>
              <a:rPr lang="en-GB" sz="2400" dirty="0" err="1"/>
              <a:t>dan</a:t>
            </a:r>
            <a:r>
              <a:rPr lang="en-GB" sz="2400" dirty="0"/>
              <a:t> </a:t>
            </a:r>
            <a:r>
              <a:rPr lang="en-GB" sz="2400" dirty="0" err="1"/>
              <a:t>anfantais</a:t>
            </a:r>
            <a:r>
              <a:rPr lang="en-GB" sz="2400" dirty="0"/>
              <a:t> </a:t>
            </a:r>
            <a:r>
              <a:rPr lang="en-GB" sz="2400" dirty="0" err="1"/>
              <a:t>yn</a:t>
            </a:r>
            <a:r>
              <a:rPr lang="en-GB" sz="2400" dirty="0"/>
              <a:t> </a:t>
            </a:r>
            <a:r>
              <a:rPr lang="en-GB" sz="2400" dirty="0" err="1"/>
              <a:t>cynnwys</a:t>
            </a:r>
            <a:r>
              <a:rPr lang="en-GB" sz="2400" dirty="0"/>
              <a:t>:</a:t>
            </a:r>
          </a:p>
          <a:p>
            <a:pPr marL="0" lvl="0" indent="0">
              <a:buNone/>
            </a:pPr>
            <a:endParaRPr lang="en-GB" sz="1000" dirty="0"/>
          </a:p>
          <a:p>
            <a:pPr marL="622300" lvl="0" indent="-355600">
              <a:buNone/>
            </a:pPr>
            <a:r>
              <a:rPr lang="en-GB" sz="2400" dirty="0"/>
              <a:t>•	</a:t>
            </a:r>
            <a:r>
              <a:rPr lang="en-GB" sz="2400" dirty="0" smtClean="0"/>
              <a:t>y </a:t>
            </a:r>
            <a:r>
              <a:rPr lang="en-GB" sz="2400" dirty="0" err="1"/>
              <a:t>rhai</a:t>
            </a:r>
            <a:r>
              <a:rPr lang="en-GB" sz="2400" dirty="0"/>
              <a:t> </a:t>
            </a:r>
            <a:r>
              <a:rPr lang="en-GB" sz="2400" dirty="0" err="1"/>
              <a:t>sy’n</a:t>
            </a:r>
            <a:r>
              <a:rPr lang="en-GB" sz="2400" dirty="0"/>
              <a:t> </a:t>
            </a:r>
            <a:r>
              <a:rPr lang="en-GB" sz="2400" dirty="0" err="1"/>
              <a:t>gymwys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</a:t>
            </a:r>
            <a:r>
              <a:rPr lang="en-GB" sz="2400" dirty="0" err="1"/>
              <a:t>gael</a:t>
            </a:r>
            <a:r>
              <a:rPr lang="en-GB" sz="2400" dirty="0"/>
              <a:t> </a:t>
            </a:r>
            <a:r>
              <a:rPr lang="en-GB" sz="2400" dirty="0" err="1"/>
              <a:t>prydau</a:t>
            </a:r>
            <a:r>
              <a:rPr lang="en-GB" sz="2400" dirty="0"/>
              <a:t> </a:t>
            </a:r>
            <a:r>
              <a:rPr lang="en-GB" sz="2400" dirty="0" err="1"/>
              <a:t>ysgol</a:t>
            </a:r>
            <a:r>
              <a:rPr lang="en-GB" sz="2400" dirty="0"/>
              <a:t> am </a:t>
            </a:r>
            <a:r>
              <a:rPr lang="en-GB" sz="2400" dirty="0" err="1"/>
              <a:t>ddim</a:t>
            </a:r>
            <a:r>
              <a:rPr lang="en-GB" sz="2400" dirty="0"/>
              <a:t>;</a:t>
            </a:r>
          </a:p>
          <a:p>
            <a:pPr marL="622300" lvl="0" indent="-355600">
              <a:buNone/>
            </a:pPr>
            <a:r>
              <a:rPr lang="en-GB" sz="2400" dirty="0"/>
              <a:t>•	y </a:t>
            </a:r>
            <a:r>
              <a:rPr lang="en-GB" sz="2400" dirty="0" err="1"/>
              <a:t>rhai</a:t>
            </a:r>
            <a:r>
              <a:rPr lang="en-GB" sz="2400" dirty="0"/>
              <a:t> o </a:t>
            </a:r>
            <a:r>
              <a:rPr lang="en-GB" sz="2400" dirty="0" err="1"/>
              <a:t>grwpiau</a:t>
            </a:r>
            <a:r>
              <a:rPr lang="en-GB" sz="2400" dirty="0"/>
              <a:t> </a:t>
            </a:r>
            <a:r>
              <a:rPr lang="en-GB" sz="2400" dirty="0" err="1"/>
              <a:t>lleiafrifol</a:t>
            </a:r>
            <a:r>
              <a:rPr lang="en-GB" sz="2400" dirty="0"/>
              <a:t>;</a:t>
            </a:r>
          </a:p>
          <a:p>
            <a:pPr marL="622300" lvl="0" indent="-355600">
              <a:buNone/>
            </a:pPr>
            <a:r>
              <a:rPr lang="en-GB" sz="2400" dirty="0"/>
              <a:t>•	y </a:t>
            </a:r>
            <a:r>
              <a:rPr lang="en-GB" sz="2400" dirty="0" err="1"/>
              <a:t>rhai</a:t>
            </a:r>
            <a:r>
              <a:rPr lang="en-GB" sz="2400" dirty="0"/>
              <a:t> </a:t>
            </a:r>
            <a:r>
              <a:rPr lang="en-GB" sz="2400" dirty="0" err="1"/>
              <a:t>mewn</a:t>
            </a:r>
            <a:r>
              <a:rPr lang="en-GB" sz="2400" dirty="0"/>
              <a:t> </a:t>
            </a:r>
            <a:r>
              <a:rPr lang="en-GB" sz="2400" dirty="0" err="1"/>
              <a:t>teuluoedd</a:t>
            </a:r>
            <a:r>
              <a:rPr lang="en-GB" sz="2400" dirty="0"/>
              <a:t> </a:t>
            </a:r>
            <a:r>
              <a:rPr lang="en-GB" sz="2400" dirty="0" err="1"/>
              <a:t>ar</a:t>
            </a:r>
            <a:r>
              <a:rPr lang="en-GB" sz="2400" dirty="0"/>
              <a:t> </a:t>
            </a:r>
            <a:r>
              <a:rPr lang="en-GB" sz="2400" dirty="0" err="1"/>
              <a:t>incwm</a:t>
            </a:r>
            <a:r>
              <a:rPr lang="en-GB" sz="2400" dirty="0"/>
              <a:t> </a:t>
            </a:r>
            <a:r>
              <a:rPr lang="en-GB" sz="2400" dirty="0" err="1"/>
              <a:t>isel</a:t>
            </a:r>
            <a:r>
              <a:rPr lang="en-GB" sz="2400" dirty="0"/>
              <a:t>;</a:t>
            </a:r>
          </a:p>
          <a:p>
            <a:pPr marL="622300" lvl="0" indent="-355600">
              <a:buNone/>
            </a:pPr>
            <a:r>
              <a:rPr lang="en-GB" sz="2400" dirty="0"/>
              <a:t>•	plant </a:t>
            </a:r>
            <a:r>
              <a:rPr lang="en-GB" sz="2400" dirty="0" err="1"/>
              <a:t>sy’n</a:t>
            </a:r>
            <a:r>
              <a:rPr lang="en-GB" sz="2400" dirty="0"/>
              <a:t> </a:t>
            </a:r>
            <a:r>
              <a:rPr lang="en-GB" sz="2400" dirty="0" err="1"/>
              <a:t>derbyn</a:t>
            </a:r>
            <a:r>
              <a:rPr lang="en-GB" sz="2400" dirty="0"/>
              <a:t> </a:t>
            </a:r>
            <a:r>
              <a:rPr lang="en-GB" sz="2400" dirty="0" err="1"/>
              <a:t>gofal</a:t>
            </a:r>
            <a:r>
              <a:rPr lang="en-GB" sz="2400" dirty="0"/>
              <a:t>; a </a:t>
            </a:r>
          </a:p>
          <a:p>
            <a:pPr marL="622300" lvl="0" indent="-355600">
              <a:buNone/>
            </a:pPr>
            <a:r>
              <a:rPr lang="en-GB" sz="2400" dirty="0"/>
              <a:t>•	</a:t>
            </a:r>
            <a:r>
              <a:rPr lang="en-GB" sz="2400" dirty="0" err="1"/>
              <a:t>phlant</a:t>
            </a:r>
            <a:r>
              <a:rPr lang="en-GB" sz="2400" dirty="0"/>
              <a:t> </a:t>
            </a:r>
            <a:r>
              <a:rPr lang="en-GB" sz="2400" dirty="0" err="1"/>
              <a:t>teithwyr</a:t>
            </a:r>
            <a:r>
              <a:rPr lang="en-GB" sz="2400" dirty="0" smtClean="0"/>
              <a:t>.</a:t>
            </a:r>
            <a:endParaRPr lang="en-GB" sz="2400" dirty="0"/>
          </a:p>
          <a:p>
            <a:pPr marL="0" lv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783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650" y="548680"/>
            <a:ext cx="7772400" cy="6309320"/>
          </a:xfrm>
        </p:spPr>
        <p:txBody>
          <a:bodyPr/>
          <a:lstStyle/>
          <a:p>
            <a:pPr marL="0" lvl="0" indent="0">
              <a:buNone/>
            </a:pPr>
            <a:r>
              <a:rPr lang="en-GB" sz="2400" b="1" dirty="0" err="1">
                <a:solidFill>
                  <a:srgbClr val="FF0000"/>
                </a:solidFill>
              </a:rPr>
              <a:t>Adolygu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Rhan</a:t>
            </a:r>
            <a:r>
              <a:rPr lang="en-GB" sz="2400" b="1" dirty="0">
                <a:solidFill>
                  <a:srgbClr val="FF0000"/>
                </a:solidFill>
              </a:rPr>
              <a:t> 1 a </a:t>
            </a:r>
            <a:r>
              <a:rPr lang="en-GB" sz="2400" b="1" dirty="0" smtClean="0">
                <a:solidFill>
                  <a:srgbClr val="FF0000"/>
                </a:solidFill>
              </a:rPr>
              <a:t>2</a:t>
            </a:r>
          </a:p>
          <a:p>
            <a:pPr marL="0" lvl="0" indent="0">
              <a:buNone/>
            </a:pPr>
            <a:endParaRPr lang="en-GB" sz="1000" dirty="0"/>
          </a:p>
          <a:p>
            <a:pPr marL="0" lvl="0" indent="0">
              <a:buNone/>
            </a:pPr>
            <a:r>
              <a:rPr lang="en-GB" sz="1700" dirty="0">
                <a:solidFill>
                  <a:srgbClr val="FF0000"/>
                </a:solidFill>
              </a:rPr>
              <a:t>Beth </a:t>
            </a:r>
            <a:r>
              <a:rPr lang="en-GB" sz="1700" dirty="0" err="1">
                <a:solidFill>
                  <a:srgbClr val="FF0000"/>
                </a:solidFill>
              </a:rPr>
              <a:t>rydym</a:t>
            </a:r>
            <a:r>
              <a:rPr lang="en-GB" sz="1700" dirty="0">
                <a:solidFill>
                  <a:srgbClr val="FF0000"/>
                </a:solidFill>
              </a:rPr>
              <a:t> </a:t>
            </a:r>
            <a:r>
              <a:rPr lang="en-GB" sz="1700" dirty="0" err="1">
                <a:solidFill>
                  <a:srgbClr val="FF0000"/>
                </a:solidFill>
              </a:rPr>
              <a:t>ni’n</a:t>
            </a:r>
            <a:r>
              <a:rPr lang="en-GB" sz="1700" dirty="0">
                <a:solidFill>
                  <a:srgbClr val="FF0000"/>
                </a:solidFill>
              </a:rPr>
              <a:t> </a:t>
            </a:r>
            <a:r>
              <a:rPr lang="en-GB" sz="1700" dirty="0" err="1">
                <a:solidFill>
                  <a:srgbClr val="FF0000"/>
                </a:solidFill>
              </a:rPr>
              <a:t>ei</a:t>
            </a:r>
            <a:r>
              <a:rPr lang="en-GB" sz="1700" dirty="0">
                <a:solidFill>
                  <a:srgbClr val="FF0000"/>
                </a:solidFill>
              </a:rPr>
              <a:t> </a:t>
            </a:r>
            <a:r>
              <a:rPr lang="en-GB" sz="1700" dirty="0" err="1">
                <a:solidFill>
                  <a:srgbClr val="FF0000"/>
                </a:solidFill>
              </a:rPr>
              <a:t>wybod</a:t>
            </a:r>
            <a:r>
              <a:rPr lang="en-GB" sz="1700" dirty="0">
                <a:solidFill>
                  <a:srgbClr val="FF0000"/>
                </a:solidFill>
              </a:rPr>
              <a:t> am </a:t>
            </a:r>
            <a:r>
              <a:rPr lang="en-GB" sz="1700" dirty="0" err="1">
                <a:solidFill>
                  <a:srgbClr val="FF0000"/>
                </a:solidFill>
              </a:rPr>
              <a:t>effeithiau</a:t>
            </a:r>
            <a:r>
              <a:rPr lang="en-GB" sz="1700" dirty="0">
                <a:solidFill>
                  <a:srgbClr val="FF0000"/>
                </a:solidFill>
              </a:rPr>
              <a:t> </a:t>
            </a:r>
            <a:r>
              <a:rPr lang="en-GB" sz="1700" dirty="0" err="1" smtClean="0">
                <a:solidFill>
                  <a:srgbClr val="FF0000"/>
                </a:solidFill>
              </a:rPr>
              <a:t>tlodi</a:t>
            </a:r>
            <a:r>
              <a:rPr lang="en-GB" sz="1700" dirty="0" smtClean="0">
                <a:solidFill>
                  <a:srgbClr val="FF0000"/>
                </a:solidFill>
              </a:rPr>
              <a:t> </a:t>
            </a:r>
            <a:r>
              <a:rPr lang="en-GB" sz="1700" dirty="0">
                <a:solidFill>
                  <a:srgbClr val="FF0000"/>
                </a:solidFill>
              </a:rPr>
              <a:t>ac </a:t>
            </a:r>
            <a:endParaRPr lang="en-GB" sz="1700" dirty="0" smtClean="0">
              <a:solidFill>
                <a:srgbClr val="FF0000"/>
              </a:solidFill>
            </a:endParaRPr>
          </a:p>
          <a:p>
            <a:pPr marL="0" lvl="0" indent="0">
              <a:buNone/>
            </a:pPr>
            <a:r>
              <a:rPr lang="en-GB" sz="1700" dirty="0" err="1" smtClean="0">
                <a:solidFill>
                  <a:srgbClr val="FF0000"/>
                </a:solidFill>
              </a:rPr>
              <a:t>anfantais</a:t>
            </a:r>
            <a:r>
              <a:rPr lang="en-GB" sz="1700" dirty="0">
                <a:solidFill>
                  <a:srgbClr val="FF0000"/>
                </a:solidFill>
              </a:rPr>
              <a:t>?</a:t>
            </a:r>
          </a:p>
          <a:p>
            <a:pPr marL="0" lvl="0" indent="0">
              <a:buNone/>
            </a:pPr>
            <a:endParaRPr lang="en-GB" sz="1400" dirty="0"/>
          </a:p>
          <a:p>
            <a:pPr marL="0" lvl="0" indent="0">
              <a:buNone/>
            </a:pPr>
            <a:r>
              <a:rPr lang="en-GB" sz="1700" dirty="0"/>
              <a:t>Bod </a:t>
            </a:r>
            <a:r>
              <a:rPr lang="en-GB" sz="1700" dirty="0" err="1"/>
              <a:t>disgyblion</a:t>
            </a:r>
            <a:r>
              <a:rPr lang="en-GB" sz="1700" dirty="0"/>
              <a:t> </a:t>
            </a:r>
            <a:r>
              <a:rPr lang="en-GB" sz="1700" dirty="0" err="1"/>
              <a:t>dan</a:t>
            </a:r>
            <a:r>
              <a:rPr lang="en-GB" sz="1700" dirty="0"/>
              <a:t> </a:t>
            </a:r>
            <a:r>
              <a:rPr lang="en-GB" sz="1700" dirty="0" err="1"/>
              <a:t>anfantais</a:t>
            </a:r>
            <a:r>
              <a:rPr lang="en-GB" sz="1700" dirty="0"/>
              <a:t> </a:t>
            </a:r>
            <a:r>
              <a:rPr lang="en-GB" sz="1700" dirty="0" err="1"/>
              <a:t>yn</a:t>
            </a:r>
            <a:r>
              <a:rPr lang="en-GB" sz="1700" dirty="0"/>
              <a:t> </a:t>
            </a:r>
            <a:r>
              <a:rPr lang="en-GB" sz="1700" dirty="0" err="1"/>
              <a:t>fwy</a:t>
            </a:r>
            <a:r>
              <a:rPr lang="en-GB" sz="1700" dirty="0"/>
              <a:t> </a:t>
            </a:r>
            <a:r>
              <a:rPr lang="en-GB" sz="1700" dirty="0" err="1"/>
              <a:t>tebygol</a:t>
            </a:r>
            <a:r>
              <a:rPr lang="en-GB" sz="1700" dirty="0"/>
              <a:t> o </a:t>
            </a:r>
            <a:r>
              <a:rPr lang="en-GB" sz="1700" dirty="0" err="1"/>
              <a:t>fod</a:t>
            </a:r>
            <a:r>
              <a:rPr lang="en-GB" sz="1700" dirty="0"/>
              <a:t> </a:t>
            </a:r>
            <a:r>
              <a:rPr lang="en-GB" sz="1700" dirty="0" err="1"/>
              <a:t>heb</a:t>
            </a:r>
            <a:r>
              <a:rPr lang="en-GB" sz="1700" dirty="0"/>
              <a:t> </a:t>
            </a:r>
            <a:r>
              <a:rPr lang="en-GB" sz="1700" dirty="0" err="1"/>
              <a:t>uchelgais</a:t>
            </a:r>
            <a:r>
              <a:rPr lang="en-GB" sz="1700" dirty="0"/>
              <a:t> a </a:t>
            </a:r>
            <a:r>
              <a:rPr lang="en-GB" sz="1700" dirty="0" err="1"/>
              <a:t>hunan-barch</a:t>
            </a:r>
            <a:r>
              <a:rPr lang="en-GB" sz="1700" dirty="0"/>
              <a:t>, ac </a:t>
            </a:r>
            <a:r>
              <a:rPr lang="en-GB" sz="1700" dirty="0" err="1"/>
              <a:t>i</a:t>
            </a:r>
            <a:r>
              <a:rPr lang="en-GB" sz="1700" dirty="0"/>
              <a:t> </a:t>
            </a:r>
            <a:r>
              <a:rPr lang="en-GB" sz="1700" dirty="0" err="1"/>
              <a:t>fod</a:t>
            </a:r>
            <a:r>
              <a:rPr lang="en-GB" sz="1700" dirty="0"/>
              <a:t> â </a:t>
            </a:r>
            <a:r>
              <a:rPr lang="en-GB" sz="1700" dirty="0" err="1"/>
              <a:t>phroblemau</a:t>
            </a:r>
            <a:r>
              <a:rPr lang="en-GB" sz="1700" dirty="0"/>
              <a:t> </a:t>
            </a:r>
            <a:r>
              <a:rPr lang="en-GB" sz="1700" dirty="0" err="1"/>
              <a:t>ymddygiadol</a:t>
            </a:r>
            <a:r>
              <a:rPr lang="en-GB" sz="1700" dirty="0"/>
              <a:t> ac </a:t>
            </a:r>
            <a:r>
              <a:rPr lang="en-GB" sz="1700" dirty="0" err="1"/>
              <a:t>anhawster</a:t>
            </a:r>
            <a:r>
              <a:rPr lang="en-GB" sz="1700" dirty="0"/>
              <a:t> </a:t>
            </a:r>
            <a:r>
              <a:rPr lang="en-GB" sz="1700" dirty="0" err="1"/>
              <a:t>yn</a:t>
            </a:r>
            <a:r>
              <a:rPr lang="en-GB" sz="1700" dirty="0"/>
              <a:t> </a:t>
            </a:r>
            <a:r>
              <a:rPr lang="en-GB" sz="1700" dirty="0" err="1"/>
              <a:t>uniaethu</a:t>
            </a:r>
            <a:r>
              <a:rPr lang="en-GB" sz="1700" dirty="0"/>
              <a:t> </a:t>
            </a:r>
            <a:r>
              <a:rPr lang="en-GB" sz="1700" dirty="0" err="1"/>
              <a:t>â’u</a:t>
            </a:r>
            <a:r>
              <a:rPr lang="en-GB" sz="1700" dirty="0"/>
              <a:t> </a:t>
            </a:r>
            <a:r>
              <a:rPr lang="en-GB" sz="1700" dirty="0" err="1"/>
              <a:t>cyfoedion</a:t>
            </a:r>
            <a:r>
              <a:rPr lang="en-GB" sz="1700" dirty="0" smtClean="0"/>
              <a:t>.</a:t>
            </a:r>
          </a:p>
          <a:p>
            <a:pPr marL="0" lvl="0" indent="0">
              <a:buNone/>
            </a:pPr>
            <a:endParaRPr lang="en-GB" sz="1000" dirty="0"/>
          </a:p>
          <a:p>
            <a:pPr marL="0" lvl="0" indent="0">
              <a:buNone/>
            </a:pPr>
            <a:r>
              <a:rPr lang="en-GB" sz="1700" dirty="0"/>
              <a:t>Bod </a:t>
            </a:r>
            <a:r>
              <a:rPr lang="en-GB" sz="1700" dirty="0" err="1"/>
              <a:t>disgyblion</a:t>
            </a:r>
            <a:r>
              <a:rPr lang="en-GB" sz="1700" dirty="0"/>
              <a:t> </a:t>
            </a:r>
            <a:r>
              <a:rPr lang="en-GB" sz="1700" dirty="0" err="1"/>
              <a:t>dan</a:t>
            </a:r>
            <a:r>
              <a:rPr lang="en-GB" sz="1700" dirty="0"/>
              <a:t> </a:t>
            </a:r>
            <a:r>
              <a:rPr lang="en-GB" sz="1700" dirty="0" err="1"/>
              <a:t>anfantais</a:t>
            </a:r>
            <a:r>
              <a:rPr lang="en-GB" sz="1700" dirty="0"/>
              <a:t> </a:t>
            </a:r>
            <a:r>
              <a:rPr lang="en-GB" sz="1700" dirty="0" err="1"/>
              <a:t>yn</a:t>
            </a:r>
            <a:r>
              <a:rPr lang="en-GB" sz="1700" dirty="0"/>
              <a:t> </a:t>
            </a:r>
            <a:r>
              <a:rPr lang="en-GB" sz="1700" dirty="0" err="1"/>
              <a:t>fwy</a:t>
            </a:r>
            <a:r>
              <a:rPr lang="en-GB" sz="1700" dirty="0"/>
              <a:t> </a:t>
            </a:r>
            <a:r>
              <a:rPr lang="en-GB" sz="1700" dirty="0" err="1"/>
              <a:t>tebygol</a:t>
            </a:r>
            <a:r>
              <a:rPr lang="en-GB" sz="1700" dirty="0"/>
              <a:t> o weld bod y </a:t>
            </a:r>
            <a:r>
              <a:rPr lang="en-GB" sz="1700" dirty="0" err="1"/>
              <a:t>cwricwlwm</a:t>
            </a:r>
            <a:r>
              <a:rPr lang="en-GB" sz="1700" dirty="0"/>
              <a:t> </a:t>
            </a:r>
            <a:r>
              <a:rPr lang="en-GB" sz="1700" dirty="0" err="1"/>
              <a:t>yn</a:t>
            </a:r>
            <a:r>
              <a:rPr lang="en-GB" sz="1700" dirty="0"/>
              <a:t> </a:t>
            </a:r>
            <a:r>
              <a:rPr lang="en-GB" sz="1700" dirty="0" err="1"/>
              <a:t>amherthnasol</a:t>
            </a:r>
            <a:r>
              <a:rPr lang="en-GB" sz="1700" dirty="0"/>
              <a:t>.</a:t>
            </a:r>
          </a:p>
          <a:p>
            <a:pPr marL="0" lvl="0" indent="0">
              <a:buNone/>
            </a:pPr>
            <a:endParaRPr lang="en-GB" sz="1000" dirty="0"/>
          </a:p>
          <a:p>
            <a:pPr marL="0" lvl="0" indent="0">
              <a:buNone/>
            </a:pPr>
            <a:r>
              <a:rPr lang="en-GB" sz="1700" dirty="0"/>
              <a:t>Mai </a:t>
            </a:r>
            <a:r>
              <a:rPr lang="en-GB" sz="1700" dirty="0" err="1"/>
              <a:t>mynediad</a:t>
            </a:r>
            <a:r>
              <a:rPr lang="en-GB" sz="1700" dirty="0"/>
              <a:t> </a:t>
            </a:r>
            <a:r>
              <a:rPr lang="en-GB" sz="1700" dirty="0" err="1"/>
              <a:t>cyfyngedig</a:t>
            </a:r>
            <a:r>
              <a:rPr lang="en-GB" sz="1700" dirty="0"/>
              <a:t> </a:t>
            </a:r>
            <a:r>
              <a:rPr lang="en-GB" sz="1700" dirty="0" err="1"/>
              <a:t>sydd</a:t>
            </a:r>
            <a:r>
              <a:rPr lang="en-GB" sz="1700" dirty="0"/>
              <a:t> </a:t>
            </a:r>
            <a:r>
              <a:rPr lang="en-GB" sz="1700" dirty="0" err="1"/>
              <a:t>gan</a:t>
            </a:r>
            <a:r>
              <a:rPr lang="en-GB" sz="1700" dirty="0"/>
              <a:t> </a:t>
            </a:r>
            <a:r>
              <a:rPr lang="en-GB" sz="1700" dirty="0" err="1"/>
              <a:t>ddisgyblion</a:t>
            </a:r>
            <a:r>
              <a:rPr lang="en-GB" sz="1700" dirty="0"/>
              <a:t> </a:t>
            </a:r>
            <a:r>
              <a:rPr lang="en-GB" sz="1700" dirty="0" err="1"/>
              <a:t>mewn</a:t>
            </a:r>
            <a:r>
              <a:rPr lang="en-GB" sz="1700" dirty="0"/>
              <a:t> </a:t>
            </a:r>
            <a:r>
              <a:rPr lang="en-GB" sz="1700" dirty="0" err="1"/>
              <a:t>ysgolion</a:t>
            </a:r>
            <a:r>
              <a:rPr lang="en-GB" sz="1700" dirty="0"/>
              <a:t> </a:t>
            </a:r>
            <a:r>
              <a:rPr lang="en-GB" sz="1700" dirty="0" err="1"/>
              <a:t>difreintiedig</a:t>
            </a:r>
            <a:r>
              <a:rPr lang="en-GB" sz="1700" dirty="0"/>
              <a:t> at </a:t>
            </a:r>
            <a:r>
              <a:rPr lang="en-GB" sz="1700" dirty="0" err="1"/>
              <a:t>weithgareddau</a:t>
            </a:r>
            <a:r>
              <a:rPr lang="en-GB" sz="1700" dirty="0"/>
              <a:t> </a:t>
            </a:r>
            <a:r>
              <a:rPr lang="en-GB" sz="1700" dirty="0" err="1"/>
              <a:t>cerddoriaeth</a:t>
            </a:r>
            <a:r>
              <a:rPr lang="en-GB" sz="1700" dirty="0"/>
              <a:t>, </a:t>
            </a:r>
            <a:r>
              <a:rPr lang="en-GB" sz="1700" dirty="0" err="1"/>
              <a:t>celf</a:t>
            </a:r>
            <a:r>
              <a:rPr lang="en-GB" sz="1700" dirty="0"/>
              <a:t> a </a:t>
            </a:r>
            <a:r>
              <a:rPr lang="en-GB" sz="1700" dirty="0" err="1"/>
              <a:t>gweithgareddau</a:t>
            </a:r>
            <a:r>
              <a:rPr lang="en-GB" sz="1700" dirty="0"/>
              <a:t> y </a:t>
            </a:r>
            <a:r>
              <a:rPr lang="en-GB" sz="1700" dirty="0" err="1"/>
              <a:t>tu</a:t>
            </a:r>
            <a:r>
              <a:rPr lang="en-GB" sz="1700" dirty="0"/>
              <a:t> </a:t>
            </a:r>
            <a:r>
              <a:rPr lang="en-GB" sz="1700" dirty="0" err="1"/>
              <a:t>allan</a:t>
            </a:r>
            <a:r>
              <a:rPr lang="en-GB" sz="1700" dirty="0"/>
              <a:t> </a:t>
            </a:r>
            <a:r>
              <a:rPr lang="en-GB" sz="1700" dirty="0" err="1"/>
              <a:t>i’r</a:t>
            </a:r>
            <a:r>
              <a:rPr lang="en-GB" sz="1700" dirty="0"/>
              <a:t> </a:t>
            </a:r>
            <a:r>
              <a:rPr lang="en-GB" sz="1700" dirty="0" err="1"/>
              <a:t>ysgol</a:t>
            </a:r>
            <a:r>
              <a:rPr lang="en-GB" sz="1700" dirty="0"/>
              <a:t> y </a:t>
            </a:r>
            <a:r>
              <a:rPr lang="en-GB" sz="1700" dirty="0" err="1"/>
              <a:t>bydd</a:t>
            </a:r>
            <a:r>
              <a:rPr lang="en-GB" sz="1700" dirty="0"/>
              <a:t> </a:t>
            </a:r>
            <a:r>
              <a:rPr lang="en-GB" sz="1700" dirty="0" err="1"/>
              <a:t>disgyblion</a:t>
            </a:r>
            <a:r>
              <a:rPr lang="en-GB" sz="1700" dirty="0"/>
              <a:t> </a:t>
            </a:r>
            <a:r>
              <a:rPr lang="en-GB" sz="1700" dirty="0" err="1"/>
              <a:t>mewn</a:t>
            </a:r>
            <a:r>
              <a:rPr lang="en-GB" sz="1700" dirty="0"/>
              <a:t> </a:t>
            </a:r>
            <a:r>
              <a:rPr lang="en-GB" sz="1700" dirty="0" err="1"/>
              <a:t>ysgolion</a:t>
            </a:r>
            <a:r>
              <a:rPr lang="en-GB" sz="1700" dirty="0"/>
              <a:t> </a:t>
            </a:r>
            <a:r>
              <a:rPr lang="en-GB" sz="1700" dirty="0" err="1"/>
              <a:t>breintiedig</a:t>
            </a:r>
            <a:r>
              <a:rPr lang="en-GB" sz="1700" dirty="0"/>
              <a:t> </a:t>
            </a:r>
            <a:r>
              <a:rPr lang="en-GB" sz="1700" dirty="0" err="1"/>
              <a:t>yn</a:t>
            </a:r>
            <a:r>
              <a:rPr lang="en-GB" sz="1700" dirty="0"/>
              <a:t> </a:t>
            </a:r>
            <a:r>
              <a:rPr lang="en-GB" sz="1700" dirty="0" err="1"/>
              <a:t>eu</a:t>
            </a:r>
            <a:r>
              <a:rPr lang="en-GB" sz="1700" dirty="0"/>
              <a:t> </a:t>
            </a:r>
            <a:r>
              <a:rPr lang="en-GB" sz="1700" dirty="0" err="1"/>
              <a:t>cymryd</a:t>
            </a:r>
            <a:r>
              <a:rPr lang="en-GB" sz="1700" dirty="0"/>
              <a:t> </a:t>
            </a:r>
            <a:r>
              <a:rPr lang="en-GB" sz="1700" dirty="0" err="1"/>
              <a:t>yn</a:t>
            </a:r>
            <a:r>
              <a:rPr lang="en-GB" sz="1700" dirty="0"/>
              <a:t> </a:t>
            </a:r>
            <a:r>
              <a:rPr lang="en-GB" sz="1700" dirty="0" err="1"/>
              <a:t>ganiataol</a:t>
            </a:r>
            <a:r>
              <a:rPr lang="en-GB" sz="1700" dirty="0"/>
              <a:t> </a:t>
            </a:r>
            <a:r>
              <a:rPr lang="en-GB" sz="1700" dirty="0" err="1"/>
              <a:t>yn</a:t>
            </a:r>
            <a:r>
              <a:rPr lang="en-GB" sz="1700" dirty="0"/>
              <a:t> </a:t>
            </a:r>
            <a:r>
              <a:rPr lang="en-GB" sz="1700" dirty="0" err="1"/>
              <a:t>gyffredinol</a:t>
            </a:r>
            <a:r>
              <a:rPr lang="en-GB" sz="1700" dirty="0"/>
              <a:t>.</a:t>
            </a:r>
          </a:p>
          <a:p>
            <a:pPr marL="0" lvl="0" indent="0">
              <a:buNone/>
            </a:pPr>
            <a:endParaRPr lang="en-GB" sz="1000" dirty="0"/>
          </a:p>
          <a:p>
            <a:pPr marL="0" lvl="0" indent="0">
              <a:buNone/>
            </a:pPr>
            <a:r>
              <a:rPr lang="en-GB" sz="1700" dirty="0"/>
              <a:t>Bod </a:t>
            </a:r>
            <a:r>
              <a:rPr lang="en-GB" sz="1700" dirty="0" err="1"/>
              <a:t>disgyblion</a:t>
            </a:r>
            <a:r>
              <a:rPr lang="en-GB" sz="1700" dirty="0"/>
              <a:t> o </a:t>
            </a:r>
            <a:r>
              <a:rPr lang="en-GB" sz="1700" dirty="0" err="1"/>
              <a:t>gefndiroedd</a:t>
            </a:r>
            <a:r>
              <a:rPr lang="en-GB" sz="1700" dirty="0"/>
              <a:t> </a:t>
            </a:r>
            <a:r>
              <a:rPr lang="en-GB" sz="1700" dirty="0" err="1"/>
              <a:t>difreintiedig</a:t>
            </a:r>
            <a:r>
              <a:rPr lang="en-GB" sz="1700" dirty="0"/>
              <a:t> </a:t>
            </a:r>
            <a:r>
              <a:rPr lang="en-GB" sz="1700" dirty="0" err="1"/>
              <a:t>yn</a:t>
            </a:r>
            <a:r>
              <a:rPr lang="en-GB" sz="1700" dirty="0"/>
              <a:t> </a:t>
            </a:r>
            <a:r>
              <a:rPr lang="en-GB" sz="1700" dirty="0" err="1"/>
              <a:t>fwy</a:t>
            </a:r>
            <a:r>
              <a:rPr lang="en-GB" sz="1700" dirty="0"/>
              <a:t> </a:t>
            </a:r>
            <a:r>
              <a:rPr lang="en-GB" sz="1700" dirty="0" err="1"/>
              <a:t>tebygol</a:t>
            </a:r>
            <a:r>
              <a:rPr lang="en-GB" sz="1700" dirty="0"/>
              <a:t> o </a:t>
            </a:r>
            <a:r>
              <a:rPr lang="en-GB" sz="1700" dirty="0" err="1"/>
              <a:t>fod</a:t>
            </a:r>
            <a:r>
              <a:rPr lang="en-GB" sz="1700" dirty="0"/>
              <a:t> â </a:t>
            </a:r>
            <a:r>
              <a:rPr lang="en-GB" sz="1700" dirty="0" err="1"/>
              <a:t>chofnod</a:t>
            </a:r>
            <a:r>
              <a:rPr lang="en-GB" sz="1700" dirty="0"/>
              <a:t> </a:t>
            </a:r>
            <a:r>
              <a:rPr lang="en-GB" sz="1700" dirty="0" err="1"/>
              <a:t>presenoldeb</a:t>
            </a:r>
            <a:r>
              <a:rPr lang="en-GB" sz="1700" dirty="0"/>
              <a:t> </a:t>
            </a:r>
            <a:r>
              <a:rPr lang="en-GB" sz="1700" dirty="0" err="1"/>
              <a:t>gwael</a:t>
            </a:r>
            <a:r>
              <a:rPr lang="en-GB" sz="1700" dirty="0"/>
              <a:t> ac </a:t>
            </a:r>
            <a:r>
              <a:rPr lang="en-GB" sz="1700" dirty="0" err="1"/>
              <a:t>yn</a:t>
            </a:r>
            <a:r>
              <a:rPr lang="en-GB" sz="1700" dirty="0"/>
              <a:t> </a:t>
            </a:r>
            <a:r>
              <a:rPr lang="en-GB" sz="1700" dirty="0" err="1"/>
              <a:t>llai</a:t>
            </a:r>
            <a:r>
              <a:rPr lang="en-GB" sz="1700" dirty="0"/>
              <a:t> </a:t>
            </a:r>
            <a:r>
              <a:rPr lang="en-GB" sz="1700" dirty="0" err="1"/>
              <a:t>tebygol</a:t>
            </a:r>
            <a:r>
              <a:rPr lang="en-GB" sz="1700" dirty="0"/>
              <a:t> </a:t>
            </a:r>
            <a:r>
              <a:rPr lang="en-GB" sz="1700" dirty="0" err="1"/>
              <a:t>yn</a:t>
            </a:r>
            <a:r>
              <a:rPr lang="en-GB" sz="1700" dirty="0"/>
              <a:t> </a:t>
            </a:r>
            <a:r>
              <a:rPr lang="en-GB" sz="1700" dirty="0" err="1"/>
              <a:t>aml</a:t>
            </a:r>
            <a:r>
              <a:rPr lang="en-GB" sz="1700" dirty="0"/>
              <a:t> o </a:t>
            </a:r>
            <a:r>
              <a:rPr lang="en-GB" sz="1700" dirty="0" err="1"/>
              <a:t>dderbyn</a:t>
            </a:r>
            <a:r>
              <a:rPr lang="en-GB" sz="1700" dirty="0"/>
              <a:t> </a:t>
            </a:r>
            <a:r>
              <a:rPr lang="en-GB" sz="1700" dirty="0" err="1"/>
              <a:t>diwylliant</a:t>
            </a:r>
            <a:r>
              <a:rPr lang="en-GB" sz="1700" dirty="0"/>
              <a:t> </a:t>
            </a:r>
            <a:r>
              <a:rPr lang="en-GB" sz="1700" dirty="0" err="1"/>
              <a:t>yr</a:t>
            </a:r>
            <a:r>
              <a:rPr lang="en-GB" sz="1700" dirty="0"/>
              <a:t> </a:t>
            </a:r>
            <a:r>
              <a:rPr lang="en-GB" sz="1700" dirty="0" err="1"/>
              <a:t>ysgol</a:t>
            </a:r>
            <a:r>
              <a:rPr lang="en-GB" sz="1700" dirty="0"/>
              <a:t>.</a:t>
            </a:r>
          </a:p>
          <a:p>
            <a:pPr marL="0" lvl="0" indent="0">
              <a:buNone/>
            </a:pPr>
            <a:endParaRPr lang="en-GB" sz="1000" dirty="0"/>
          </a:p>
          <a:p>
            <a:pPr marL="0" lvl="0" indent="0">
              <a:buNone/>
            </a:pPr>
            <a:r>
              <a:rPr lang="en-GB" sz="1700" dirty="0"/>
              <a:t>Bod </a:t>
            </a:r>
            <a:r>
              <a:rPr lang="en-GB" sz="1700" dirty="0" err="1"/>
              <a:t>disgyblion</a:t>
            </a:r>
            <a:r>
              <a:rPr lang="en-GB" sz="1700" dirty="0"/>
              <a:t> o </a:t>
            </a:r>
            <a:r>
              <a:rPr lang="en-GB" sz="1700" dirty="0" err="1"/>
              <a:t>gefndiroedd</a:t>
            </a:r>
            <a:r>
              <a:rPr lang="en-GB" sz="1700" dirty="0"/>
              <a:t> </a:t>
            </a:r>
            <a:r>
              <a:rPr lang="en-GB" sz="1700" dirty="0" err="1"/>
              <a:t>difreintiedig</a:t>
            </a:r>
            <a:r>
              <a:rPr lang="en-GB" sz="1700" dirty="0"/>
              <a:t> </a:t>
            </a:r>
            <a:r>
              <a:rPr lang="en-GB" sz="1700" dirty="0" err="1"/>
              <a:t>yn</a:t>
            </a:r>
            <a:r>
              <a:rPr lang="en-GB" sz="1700" dirty="0"/>
              <a:t> </a:t>
            </a:r>
            <a:r>
              <a:rPr lang="en-GB" sz="1700" dirty="0" err="1"/>
              <a:t>fwy</a:t>
            </a:r>
            <a:r>
              <a:rPr lang="en-GB" sz="1700" dirty="0"/>
              <a:t> </a:t>
            </a:r>
            <a:r>
              <a:rPr lang="en-GB" sz="1700" dirty="0" err="1"/>
              <a:t>tebygol</a:t>
            </a:r>
            <a:r>
              <a:rPr lang="en-GB" sz="1700" dirty="0"/>
              <a:t> o </a:t>
            </a:r>
            <a:r>
              <a:rPr lang="en-GB" sz="1700" dirty="0" err="1"/>
              <a:t>fod</a:t>
            </a:r>
            <a:r>
              <a:rPr lang="en-GB" sz="1700" dirty="0"/>
              <a:t> â </a:t>
            </a:r>
            <a:r>
              <a:rPr lang="en-GB" sz="1700" dirty="0" err="1"/>
              <a:t>rhieni</a:t>
            </a:r>
            <a:r>
              <a:rPr lang="en-GB" sz="1700" dirty="0"/>
              <a:t> </a:t>
            </a:r>
            <a:r>
              <a:rPr lang="en-GB" sz="1700" dirty="0" err="1"/>
              <a:t>nad</a:t>
            </a:r>
            <a:r>
              <a:rPr lang="en-GB" sz="1700" dirty="0"/>
              <a:t> </a:t>
            </a:r>
            <a:r>
              <a:rPr lang="en-GB" sz="1700" dirty="0" err="1"/>
              <a:t>ydynt</a:t>
            </a:r>
            <a:r>
              <a:rPr lang="en-GB" sz="1700" dirty="0"/>
              <a:t> </a:t>
            </a:r>
            <a:r>
              <a:rPr lang="en-GB" sz="1700" dirty="0" err="1"/>
              <a:t>yn</a:t>
            </a:r>
            <a:r>
              <a:rPr lang="en-GB" sz="1700" dirty="0"/>
              <a:t> </a:t>
            </a:r>
            <a:r>
              <a:rPr lang="en-GB" sz="1700" dirty="0" err="1"/>
              <a:t>ymwneud</a:t>
            </a:r>
            <a:r>
              <a:rPr lang="en-GB" sz="1700" dirty="0"/>
              <a:t> </a:t>
            </a:r>
            <a:r>
              <a:rPr lang="en-GB" sz="1700" dirty="0" err="1"/>
              <a:t>gymaint</a:t>
            </a:r>
            <a:r>
              <a:rPr lang="en-GB" sz="1700" dirty="0"/>
              <a:t> ag </a:t>
            </a:r>
            <a:r>
              <a:rPr lang="en-GB" sz="1700" dirty="0" err="1"/>
              <a:t>addysg</a:t>
            </a:r>
            <a:r>
              <a:rPr lang="en-GB" sz="1700" dirty="0"/>
              <a:t> </a:t>
            </a:r>
            <a:r>
              <a:rPr lang="en-GB" sz="1700" dirty="0" err="1"/>
              <a:t>eu</a:t>
            </a:r>
            <a:r>
              <a:rPr lang="en-GB" sz="1700" dirty="0"/>
              <a:t> plant ac </a:t>
            </a:r>
            <a:r>
              <a:rPr lang="en-GB" sz="1700" dirty="0" err="1"/>
              <a:t>yn</a:t>
            </a:r>
            <a:r>
              <a:rPr lang="en-GB" sz="1700" dirty="0"/>
              <a:t> </a:t>
            </a:r>
            <a:r>
              <a:rPr lang="en-GB" sz="1700" dirty="0" err="1"/>
              <a:t>fwy</a:t>
            </a:r>
            <a:r>
              <a:rPr lang="en-GB" sz="1700" dirty="0"/>
              <a:t> </a:t>
            </a:r>
            <a:r>
              <a:rPr lang="en-GB" sz="1700" dirty="0" err="1"/>
              <a:t>tebygol</a:t>
            </a:r>
            <a:r>
              <a:rPr lang="en-GB" sz="1700" dirty="0"/>
              <a:t> o </a:t>
            </a:r>
            <a:r>
              <a:rPr lang="en-GB" sz="1700" dirty="0" err="1"/>
              <a:t>fod</a:t>
            </a:r>
            <a:r>
              <a:rPr lang="en-GB" sz="1700" dirty="0"/>
              <a:t> â </a:t>
            </a:r>
            <a:r>
              <a:rPr lang="en-GB" sz="1700" dirty="0" err="1"/>
              <a:t>chanfyddiad</a:t>
            </a:r>
            <a:r>
              <a:rPr lang="en-GB" sz="1700" dirty="0"/>
              <a:t> a </a:t>
            </a:r>
            <a:r>
              <a:rPr lang="en-GB" sz="1700" dirty="0" err="1"/>
              <a:t>phrofiad</a:t>
            </a:r>
            <a:r>
              <a:rPr lang="en-GB" sz="1700" dirty="0"/>
              <a:t> </a:t>
            </a:r>
            <a:r>
              <a:rPr lang="en-GB" sz="1700" dirty="0" err="1"/>
              <a:t>negyddol</a:t>
            </a:r>
            <a:r>
              <a:rPr lang="en-GB" sz="1700" dirty="0"/>
              <a:t> </a:t>
            </a:r>
            <a:r>
              <a:rPr lang="en-GB" sz="1700" dirty="0" err="1"/>
              <a:t>o’r</a:t>
            </a:r>
            <a:r>
              <a:rPr lang="en-GB" sz="1700" dirty="0"/>
              <a:t> </a:t>
            </a:r>
            <a:r>
              <a:rPr lang="en-GB" sz="1700" dirty="0" err="1"/>
              <a:t>ysgol</a:t>
            </a:r>
            <a:r>
              <a:rPr lang="en-GB" sz="1700" dirty="0"/>
              <a:t> ac </a:t>
            </a:r>
            <a:r>
              <a:rPr lang="en-GB" sz="1700" dirty="0" err="1"/>
              <a:t>addysg</a:t>
            </a:r>
            <a:r>
              <a:rPr lang="en-GB" sz="1700" dirty="0"/>
              <a:t>.    </a:t>
            </a:r>
          </a:p>
          <a:p>
            <a:pPr marL="0" lvl="0" indent="0">
              <a:buNone/>
            </a:pPr>
            <a:endParaRPr lang="en-GB" sz="1000" dirty="0"/>
          </a:p>
          <a:p>
            <a:pPr marL="0" lvl="0" indent="0">
              <a:buNone/>
            </a:pPr>
            <a:endParaRPr lang="en-GB" sz="1550" dirty="0"/>
          </a:p>
          <a:p>
            <a:pPr marL="0" lvl="0" indent="0">
              <a:buNone/>
            </a:pPr>
            <a:r>
              <a:rPr lang="en-GB" sz="1400" dirty="0" smtClean="0"/>
              <a:t> </a:t>
            </a:r>
            <a:endParaRPr lang="en-GB" sz="1400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4322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650" y="1196752"/>
            <a:ext cx="7772400" cy="5661248"/>
          </a:xfrm>
        </p:spPr>
        <p:txBody>
          <a:bodyPr/>
          <a:lstStyle/>
          <a:p>
            <a:pPr marL="0" indent="0">
              <a:buNone/>
            </a:pPr>
            <a:r>
              <a:rPr lang="en-GB" sz="2000" b="1" dirty="0" err="1">
                <a:solidFill>
                  <a:srgbClr val="FF0000"/>
                </a:solidFill>
              </a:rPr>
              <a:t>Sleid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smtClean="0">
                <a:solidFill>
                  <a:srgbClr val="FF0000"/>
                </a:solidFill>
              </a:rPr>
              <a:t>1:  </a:t>
            </a:r>
            <a:r>
              <a:rPr lang="en-GB" sz="2000" b="1" dirty="0" err="1">
                <a:solidFill>
                  <a:srgbClr val="FF0000"/>
                </a:solidFill>
              </a:rPr>
              <a:t>Amcanion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ar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gyfer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cyfranogwyr</a:t>
            </a:r>
            <a:r>
              <a:rPr lang="en-GB" sz="2000" b="1" dirty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en-GB" sz="1000" dirty="0"/>
              <a:t>		</a:t>
            </a:r>
          </a:p>
          <a:p>
            <a:pPr marL="0" indent="0">
              <a:buNone/>
            </a:pPr>
            <a:r>
              <a:rPr lang="en-GB" sz="2000" dirty="0" err="1"/>
              <a:t>Erbyn</a:t>
            </a:r>
            <a:r>
              <a:rPr lang="en-GB" sz="2000" dirty="0"/>
              <a:t> </a:t>
            </a:r>
            <a:r>
              <a:rPr lang="en-GB" sz="2000" dirty="0" err="1"/>
              <a:t>diwedd</a:t>
            </a:r>
            <a:r>
              <a:rPr lang="en-GB" sz="2000" dirty="0"/>
              <a:t> y </a:t>
            </a:r>
            <a:r>
              <a:rPr lang="en-GB" sz="2000" dirty="0" err="1"/>
              <a:t>sesiwn</a:t>
            </a:r>
            <a:r>
              <a:rPr lang="en-GB" sz="2000" dirty="0"/>
              <a:t> </a:t>
            </a:r>
            <a:r>
              <a:rPr lang="en-GB" sz="2000" dirty="0" err="1"/>
              <a:t>hon</a:t>
            </a:r>
            <a:r>
              <a:rPr lang="en-GB" sz="2000" dirty="0"/>
              <a:t>, </a:t>
            </a:r>
            <a:r>
              <a:rPr lang="en-GB" sz="2000" dirty="0" err="1"/>
              <a:t>bydd</a:t>
            </a:r>
            <a:r>
              <a:rPr lang="en-GB" sz="2000" dirty="0"/>
              <a:t> </a:t>
            </a:r>
            <a:r>
              <a:rPr lang="en-GB" sz="2000" dirty="0" err="1"/>
              <a:t>cyfranogwyr</a:t>
            </a:r>
            <a:r>
              <a:rPr lang="en-GB" sz="2000" dirty="0"/>
              <a:t> </a:t>
            </a:r>
            <a:r>
              <a:rPr lang="en-GB" sz="2000" dirty="0" err="1"/>
              <a:t>wedi</a:t>
            </a:r>
            <a:r>
              <a:rPr lang="en-GB" sz="2000" dirty="0"/>
              <a:t>:</a:t>
            </a:r>
          </a:p>
          <a:p>
            <a:pPr marL="0" indent="0">
              <a:buNone/>
            </a:pPr>
            <a:endParaRPr lang="en-GB" sz="1000" dirty="0"/>
          </a:p>
          <a:p>
            <a:pPr marL="357188" indent="-174625">
              <a:buNone/>
            </a:pPr>
            <a:r>
              <a:rPr lang="en-GB" sz="2000" dirty="0"/>
              <a:t>•	</a:t>
            </a:r>
            <a:r>
              <a:rPr lang="en-GB" sz="2000" dirty="0" err="1" smtClean="0"/>
              <a:t>myfyrio</a:t>
            </a:r>
            <a:r>
              <a:rPr lang="en-GB" sz="2000" dirty="0" smtClean="0"/>
              <a:t> </a:t>
            </a:r>
            <a:r>
              <a:rPr lang="en-GB" sz="2000" dirty="0" err="1"/>
              <a:t>ar</a:t>
            </a:r>
            <a:r>
              <a:rPr lang="en-GB" sz="2000" dirty="0"/>
              <a:t> </a:t>
            </a:r>
            <a:r>
              <a:rPr lang="en-GB" sz="2000" dirty="0" err="1"/>
              <a:t>arfer</a:t>
            </a:r>
            <a:r>
              <a:rPr lang="en-GB" sz="2000" dirty="0"/>
              <a:t> </a:t>
            </a:r>
            <a:r>
              <a:rPr lang="en-GB" sz="2000" dirty="0" err="1"/>
              <a:t>dda</a:t>
            </a:r>
            <a:r>
              <a:rPr lang="en-GB" sz="2000" dirty="0"/>
              <a:t> </a:t>
            </a:r>
            <a:r>
              <a:rPr lang="en-GB" sz="2000" dirty="0" err="1"/>
              <a:t>yn</a:t>
            </a:r>
            <a:r>
              <a:rPr lang="en-GB" sz="2000" dirty="0"/>
              <a:t> y </a:t>
            </a:r>
            <a:r>
              <a:rPr lang="en-GB" sz="2000" dirty="0" err="1"/>
              <a:t>ddarpariaeth</a:t>
            </a:r>
            <a:r>
              <a:rPr lang="en-GB" sz="2000" dirty="0"/>
              <a:t> </a:t>
            </a:r>
            <a:r>
              <a:rPr lang="en-GB" sz="2000" dirty="0" err="1"/>
              <a:t>ar</a:t>
            </a:r>
            <a:r>
              <a:rPr lang="en-GB" sz="2000" dirty="0"/>
              <a:t> </a:t>
            </a:r>
            <a:r>
              <a:rPr lang="en-GB" sz="2000" dirty="0" err="1"/>
              <a:t>gyfer</a:t>
            </a:r>
            <a:r>
              <a:rPr lang="en-GB" sz="2000" dirty="0"/>
              <a:t> </a:t>
            </a:r>
            <a:r>
              <a:rPr lang="en-GB" sz="2000" dirty="0" err="1"/>
              <a:t>disgyblion</a:t>
            </a:r>
            <a:r>
              <a:rPr lang="en-GB" sz="2000" dirty="0"/>
              <a:t> </a:t>
            </a:r>
            <a:r>
              <a:rPr lang="en-GB" sz="2000" dirty="0" err="1"/>
              <a:t>dan</a:t>
            </a:r>
            <a:r>
              <a:rPr lang="en-GB" sz="2000" dirty="0"/>
              <a:t> </a:t>
            </a:r>
            <a:r>
              <a:rPr lang="en-GB" sz="2000" dirty="0" err="1"/>
              <a:t>anfantais</a:t>
            </a:r>
            <a:r>
              <a:rPr lang="en-GB" sz="2000" dirty="0"/>
              <a:t>; ac</a:t>
            </a:r>
          </a:p>
          <a:p>
            <a:pPr marL="357188" indent="-174625">
              <a:buNone/>
            </a:pPr>
            <a:r>
              <a:rPr lang="en-GB" sz="2000" dirty="0"/>
              <a:t>•	</a:t>
            </a:r>
            <a:r>
              <a:rPr lang="en-GB" sz="2000" dirty="0" err="1"/>
              <a:t>arfarnu</a:t>
            </a:r>
            <a:r>
              <a:rPr lang="en-GB" sz="2000" dirty="0"/>
              <a:t> </a:t>
            </a:r>
            <a:r>
              <a:rPr lang="en-GB" sz="2000" dirty="0" err="1"/>
              <a:t>agweddau</a:t>
            </a:r>
            <a:r>
              <a:rPr lang="en-GB" sz="2000" dirty="0"/>
              <a:t> </a:t>
            </a:r>
            <a:r>
              <a:rPr lang="en-GB" sz="2000" dirty="0" err="1"/>
              <a:t>ar</a:t>
            </a:r>
            <a:r>
              <a:rPr lang="en-GB" sz="2000" dirty="0"/>
              <a:t> </a:t>
            </a:r>
            <a:r>
              <a:rPr lang="en-GB" sz="2000" dirty="0" err="1"/>
              <a:t>ddarpariaeth</a:t>
            </a:r>
            <a:r>
              <a:rPr lang="en-GB" sz="2000" dirty="0"/>
              <a:t> </a:t>
            </a:r>
            <a:r>
              <a:rPr lang="en-GB" sz="2000" dirty="0" err="1"/>
              <a:t>yr</a:t>
            </a:r>
            <a:r>
              <a:rPr lang="en-GB" sz="2000" dirty="0"/>
              <a:t> </a:t>
            </a:r>
            <a:r>
              <a:rPr lang="en-GB" sz="2000" dirty="0" err="1"/>
              <a:t>ysgol</a:t>
            </a:r>
            <a:r>
              <a:rPr lang="en-GB" sz="2000" dirty="0"/>
              <a:t> </a:t>
            </a:r>
            <a:r>
              <a:rPr lang="en-GB" sz="2000" dirty="0" err="1"/>
              <a:t>ar</a:t>
            </a:r>
            <a:r>
              <a:rPr lang="en-GB" sz="2000" dirty="0"/>
              <a:t> </a:t>
            </a:r>
            <a:r>
              <a:rPr lang="en-GB" sz="2000" dirty="0" err="1"/>
              <a:t>gyfer</a:t>
            </a:r>
            <a:r>
              <a:rPr lang="en-GB" sz="2000" dirty="0"/>
              <a:t> </a:t>
            </a:r>
            <a:r>
              <a:rPr lang="en-GB" sz="2000" dirty="0" err="1"/>
              <a:t>disgyblion</a:t>
            </a:r>
            <a:r>
              <a:rPr lang="en-GB" sz="2000" dirty="0"/>
              <a:t> </a:t>
            </a:r>
            <a:r>
              <a:rPr lang="en-GB" sz="2000" dirty="0" err="1"/>
              <a:t>dan</a:t>
            </a:r>
            <a:r>
              <a:rPr lang="en-GB" sz="2000" dirty="0"/>
              <a:t> </a:t>
            </a:r>
            <a:r>
              <a:rPr lang="en-GB" sz="2000" dirty="0" err="1"/>
              <a:t>anfantais</a:t>
            </a:r>
            <a:r>
              <a:rPr lang="en-GB" sz="2000" dirty="0" smtClean="0"/>
              <a:t>.</a:t>
            </a:r>
            <a:endParaRPr lang="en-GB" sz="2000" dirty="0"/>
          </a:p>
          <a:p>
            <a:pPr marL="0" indent="0">
              <a:buNone/>
            </a:pPr>
            <a:endParaRPr lang="en-GB" sz="1000" dirty="0"/>
          </a:p>
          <a:p>
            <a:pPr marL="0" indent="0">
              <a:buNone/>
            </a:pPr>
            <a:r>
              <a:rPr lang="en-GB" sz="2000" b="1" dirty="0" err="1">
                <a:solidFill>
                  <a:srgbClr val="FF0000"/>
                </a:solidFill>
              </a:rPr>
              <a:t>Deilliannau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ar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gyfer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cyfranogwyr</a:t>
            </a:r>
            <a:r>
              <a:rPr lang="en-GB" sz="2000" b="1" dirty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endParaRPr lang="en-GB" sz="1000" dirty="0"/>
          </a:p>
          <a:p>
            <a:pPr marL="0" indent="0">
              <a:buNone/>
            </a:pPr>
            <a:r>
              <a:rPr lang="en-GB" sz="2000" dirty="0" err="1"/>
              <a:t>Erbyn</a:t>
            </a:r>
            <a:r>
              <a:rPr lang="en-GB" sz="2000" dirty="0"/>
              <a:t> </a:t>
            </a:r>
            <a:r>
              <a:rPr lang="en-GB" sz="2000" dirty="0" err="1"/>
              <a:t>diwedd</a:t>
            </a:r>
            <a:r>
              <a:rPr lang="en-GB" sz="2000" dirty="0"/>
              <a:t> y </a:t>
            </a:r>
            <a:r>
              <a:rPr lang="en-GB" sz="2000" dirty="0" err="1"/>
              <a:t>sesiwn</a:t>
            </a:r>
            <a:r>
              <a:rPr lang="en-GB" sz="2000" dirty="0"/>
              <a:t> </a:t>
            </a:r>
            <a:r>
              <a:rPr lang="en-GB" sz="2000" dirty="0" err="1"/>
              <a:t>hon</a:t>
            </a:r>
            <a:r>
              <a:rPr lang="en-GB" sz="2000" dirty="0"/>
              <a:t>, </a:t>
            </a:r>
            <a:r>
              <a:rPr lang="en-GB" sz="2000" dirty="0" err="1"/>
              <a:t>bydd</a:t>
            </a:r>
            <a:r>
              <a:rPr lang="en-GB" sz="2000" dirty="0"/>
              <a:t> </a:t>
            </a:r>
            <a:r>
              <a:rPr lang="en-GB" sz="2000" dirty="0" err="1"/>
              <a:t>cyfranogwyr</a:t>
            </a:r>
            <a:r>
              <a:rPr lang="en-GB" sz="2000" dirty="0"/>
              <a:t> </a:t>
            </a:r>
            <a:r>
              <a:rPr lang="en-GB" sz="2000" dirty="0" err="1"/>
              <a:t>wedi</a:t>
            </a:r>
            <a:r>
              <a:rPr lang="en-GB" sz="2000" dirty="0"/>
              <a:t> </a:t>
            </a:r>
            <a:r>
              <a:rPr lang="en-GB" sz="2000" dirty="0" err="1"/>
              <a:t>nodi</a:t>
            </a:r>
            <a:r>
              <a:rPr lang="en-GB" sz="2000" dirty="0"/>
              <a:t>:</a:t>
            </a:r>
          </a:p>
          <a:p>
            <a:pPr marL="0" indent="0">
              <a:buNone/>
            </a:pPr>
            <a:endParaRPr lang="en-GB" sz="1000" dirty="0"/>
          </a:p>
          <a:p>
            <a:pPr marL="357188" indent="-174625">
              <a:buNone/>
            </a:pPr>
            <a:r>
              <a:rPr lang="en-GB" sz="2000" dirty="0" smtClean="0"/>
              <a:t>• </a:t>
            </a:r>
            <a:r>
              <a:rPr lang="en-GB" sz="2000" dirty="0" err="1" smtClean="0"/>
              <a:t>cryfderau</a:t>
            </a:r>
            <a:r>
              <a:rPr lang="en-GB" sz="2000" dirty="0" smtClean="0"/>
              <a:t> </a:t>
            </a:r>
            <a:r>
              <a:rPr lang="en-GB" sz="2000" dirty="0" err="1"/>
              <a:t>yn</a:t>
            </a:r>
            <a:r>
              <a:rPr lang="en-GB" sz="2000" dirty="0"/>
              <a:t> </a:t>
            </a:r>
            <a:r>
              <a:rPr lang="en-GB" sz="2000" dirty="0" err="1"/>
              <a:t>narpariaeth</a:t>
            </a:r>
            <a:r>
              <a:rPr lang="en-GB" sz="2000" dirty="0"/>
              <a:t> </a:t>
            </a:r>
            <a:r>
              <a:rPr lang="en-GB" sz="2000" dirty="0" err="1"/>
              <a:t>yr</a:t>
            </a:r>
            <a:r>
              <a:rPr lang="en-GB" sz="2000" dirty="0"/>
              <a:t> </a:t>
            </a:r>
            <a:r>
              <a:rPr lang="en-GB" sz="2000" dirty="0" err="1"/>
              <a:t>ysgol</a:t>
            </a:r>
            <a:r>
              <a:rPr lang="en-GB" sz="2000" dirty="0"/>
              <a:t> </a:t>
            </a:r>
            <a:r>
              <a:rPr lang="en-GB" sz="2000" dirty="0" err="1"/>
              <a:t>ar</a:t>
            </a:r>
            <a:r>
              <a:rPr lang="en-GB" sz="2000" dirty="0"/>
              <a:t> </a:t>
            </a:r>
            <a:r>
              <a:rPr lang="en-GB" sz="2000" dirty="0" err="1"/>
              <a:t>gyfer</a:t>
            </a:r>
            <a:r>
              <a:rPr lang="en-GB" sz="2000" dirty="0"/>
              <a:t> </a:t>
            </a:r>
            <a:r>
              <a:rPr lang="en-GB" sz="2000" dirty="0" err="1"/>
              <a:t>disgyblion</a:t>
            </a:r>
            <a:r>
              <a:rPr lang="en-GB" sz="2000" dirty="0"/>
              <a:t> </a:t>
            </a:r>
            <a:r>
              <a:rPr lang="en-GB" sz="2000" dirty="0" err="1"/>
              <a:t>dan</a:t>
            </a:r>
            <a:r>
              <a:rPr lang="en-GB" sz="2000" dirty="0"/>
              <a:t> </a:t>
            </a:r>
            <a:r>
              <a:rPr lang="en-GB" sz="2000" dirty="0" err="1"/>
              <a:t>anfantais</a:t>
            </a:r>
            <a:r>
              <a:rPr lang="en-GB" sz="2000" dirty="0"/>
              <a:t>; a</a:t>
            </a:r>
          </a:p>
          <a:p>
            <a:pPr marL="357188" indent="-174625">
              <a:buNone/>
            </a:pPr>
            <a:r>
              <a:rPr lang="en-GB" sz="2000" dirty="0"/>
              <a:t>•	</a:t>
            </a:r>
            <a:r>
              <a:rPr lang="en-GB" sz="2000" dirty="0" err="1"/>
              <a:t>meysydd</a:t>
            </a:r>
            <a:r>
              <a:rPr lang="en-GB" sz="2000" dirty="0"/>
              <a:t> </a:t>
            </a:r>
            <a:r>
              <a:rPr lang="en-GB" sz="2000" dirty="0" err="1"/>
              <a:t>i’w</a:t>
            </a:r>
            <a:r>
              <a:rPr lang="en-GB" sz="2000" dirty="0"/>
              <a:t> </a:t>
            </a:r>
            <a:r>
              <a:rPr lang="en-GB" sz="2000" dirty="0" err="1"/>
              <a:t>gwella</a:t>
            </a:r>
            <a:r>
              <a:rPr lang="en-GB" sz="2000" dirty="0"/>
              <a:t> </a:t>
            </a:r>
            <a:r>
              <a:rPr lang="en-GB" sz="2000" dirty="0" err="1"/>
              <a:t>er</a:t>
            </a:r>
            <a:r>
              <a:rPr lang="en-GB" sz="2000" dirty="0"/>
              <a:t> </a:t>
            </a:r>
            <a:r>
              <a:rPr lang="en-GB" sz="2000" dirty="0" err="1"/>
              <a:t>mwyn</a:t>
            </a:r>
            <a:r>
              <a:rPr lang="en-GB" sz="2000" dirty="0"/>
              <a:t> </a:t>
            </a:r>
            <a:r>
              <a:rPr lang="en-GB" sz="2000" dirty="0" err="1"/>
              <a:t>helpu</a:t>
            </a:r>
            <a:r>
              <a:rPr lang="en-GB" sz="2000" dirty="0"/>
              <a:t> </a:t>
            </a:r>
            <a:r>
              <a:rPr lang="en-GB" sz="2000" dirty="0" err="1"/>
              <a:t>codi</a:t>
            </a:r>
            <a:r>
              <a:rPr lang="en-GB" sz="2000" dirty="0"/>
              <a:t> </a:t>
            </a:r>
            <a:r>
              <a:rPr lang="en-GB" sz="2000" dirty="0" err="1"/>
              <a:t>safonau</a:t>
            </a:r>
            <a:r>
              <a:rPr lang="en-GB" sz="2000" dirty="0"/>
              <a:t> </a:t>
            </a:r>
            <a:r>
              <a:rPr lang="en-GB" sz="2000" dirty="0" err="1"/>
              <a:t>cyflawniadau</a:t>
            </a:r>
            <a:r>
              <a:rPr lang="en-GB" sz="2000" dirty="0"/>
              <a:t> </a:t>
            </a:r>
            <a:r>
              <a:rPr lang="en-GB" sz="2000" dirty="0" err="1"/>
              <a:t>disgyblion</a:t>
            </a:r>
            <a:r>
              <a:rPr lang="en-GB" sz="2000" dirty="0"/>
              <a:t> </a:t>
            </a:r>
            <a:r>
              <a:rPr lang="en-GB" sz="2000" dirty="0" err="1"/>
              <a:t>dan</a:t>
            </a:r>
            <a:r>
              <a:rPr lang="en-GB" sz="2000" dirty="0"/>
              <a:t> </a:t>
            </a:r>
            <a:r>
              <a:rPr lang="en-GB" sz="2000" dirty="0" err="1"/>
              <a:t>anfantais</a:t>
            </a:r>
            <a:r>
              <a:rPr lang="en-GB" sz="2000" dirty="0"/>
              <a:t>.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097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650" y="1412776"/>
            <a:ext cx="7772400" cy="5445224"/>
          </a:xfrm>
        </p:spPr>
        <p:txBody>
          <a:bodyPr/>
          <a:lstStyle/>
          <a:p>
            <a:pPr marL="0" indent="0">
              <a:buNone/>
            </a:pPr>
            <a:r>
              <a:rPr lang="en-GB" sz="2400" b="1" dirty="0" err="1" smtClean="0">
                <a:solidFill>
                  <a:srgbClr val="FF0000"/>
                </a:solidFill>
              </a:rPr>
              <a:t>Sl</a:t>
            </a:r>
            <a:r>
              <a:rPr lang="en-GB" sz="2400" b="1" dirty="0" err="1">
                <a:solidFill>
                  <a:srgbClr val="FF0000"/>
                </a:solidFill>
              </a:rPr>
              <a:t>e</a:t>
            </a:r>
            <a:r>
              <a:rPr lang="en-GB" sz="2400" b="1" dirty="0" err="1" smtClean="0">
                <a:solidFill>
                  <a:srgbClr val="FF0000"/>
                </a:solidFill>
              </a:rPr>
              <a:t>id</a:t>
            </a:r>
            <a:r>
              <a:rPr lang="en-GB" sz="2400" b="1" dirty="0" smtClean="0">
                <a:solidFill>
                  <a:srgbClr val="FF0000"/>
                </a:solidFill>
              </a:rPr>
              <a:t> 2:  </a:t>
            </a:r>
            <a:r>
              <a:rPr lang="en-GB" sz="2400" b="1" dirty="0" err="1">
                <a:solidFill>
                  <a:srgbClr val="FF0000"/>
                </a:solidFill>
              </a:rPr>
              <a:t>Strategaethau</a:t>
            </a:r>
            <a:r>
              <a:rPr lang="en-GB" sz="2400" b="1" dirty="0">
                <a:solidFill>
                  <a:srgbClr val="FF0000"/>
                </a:solidFill>
              </a:rPr>
              <a:t> y gall </a:t>
            </a:r>
            <a:r>
              <a:rPr lang="en-GB" sz="2400" b="1" dirty="0" err="1">
                <a:solidFill>
                  <a:srgbClr val="FF0000"/>
                </a:solidFill>
              </a:rPr>
              <a:t>yr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ysgol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yn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unig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eu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rhoi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ar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waith</a:t>
            </a:r>
            <a:endParaRPr lang="en-GB" sz="24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sz="2400" b="1" dirty="0" smtClean="0">
              <a:solidFill>
                <a:srgbClr val="FF0000"/>
              </a:solidFill>
            </a:endParaRPr>
          </a:p>
        </p:txBody>
      </p:sp>
      <p:sp>
        <p:nvSpPr>
          <p:cNvPr id="4" name="Text Box 11"/>
          <p:cNvSpPr txBox="1"/>
          <p:nvPr/>
        </p:nvSpPr>
        <p:spPr>
          <a:xfrm>
            <a:off x="2771800" y="2557307"/>
            <a:ext cx="3528392" cy="3816424"/>
          </a:xfrm>
          <a:prstGeom prst="rect">
            <a:avLst/>
          </a:prstGeom>
          <a:solidFill>
            <a:srgbClr val="4BACC6"/>
          </a:solidFill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800" b="1" dirty="0" err="1"/>
              <a:t>Deg</a:t>
            </a:r>
            <a:r>
              <a:rPr lang="en-GB" sz="1800" b="1" dirty="0"/>
              <a:t> </a:t>
            </a:r>
            <a:r>
              <a:rPr lang="en-GB" sz="1800" b="1" dirty="0" err="1"/>
              <a:t>strategaeth</a:t>
            </a:r>
            <a:r>
              <a:rPr lang="en-GB" sz="1800" b="1" dirty="0"/>
              <a:t> </a:t>
            </a:r>
            <a:r>
              <a:rPr lang="en-GB" sz="1800" b="1" dirty="0" err="1"/>
              <a:t>yn</a:t>
            </a:r>
            <a:r>
              <a:rPr lang="en-GB" sz="1800" b="1" dirty="0"/>
              <a:t> </a:t>
            </a:r>
            <a:r>
              <a:rPr lang="en-GB" sz="1800" b="1" dirty="0" err="1"/>
              <a:t>yr</a:t>
            </a:r>
            <a:r>
              <a:rPr lang="en-GB" sz="1800" b="1" dirty="0"/>
              <a:t> </a:t>
            </a:r>
            <a:r>
              <a:rPr lang="en-GB" sz="1800" b="1" dirty="0" err="1"/>
              <a:t>ysgol</a:t>
            </a:r>
            <a:r>
              <a:rPr lang="en-GB" sz="1800" b="1" dirty="0"/>
              <a:t>:</a:t>
            </a:r>
            <a:endParaRPr lang="en-GB" sz="1800" dirty="0"/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1200" dirty="0">
                <a:effectLst/>
                <a:latin typeface="Arial"/>
                <a:ea typeface="Calibri"/>
                <a:cs typeface="Times New Roman"/>
              </a:rPr>
              <a:t>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Dull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ysgol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gyfan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Defnyddio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data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nodi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ac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olrhain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cynnydd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Medrau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llythrennedd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dysgu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Medrau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cymdeithasol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ac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emosiynol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Presenoldeb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prydlondeb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ac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ymddygiad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Teilwra’r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cwricwlwm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Profiadau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cyfoethogi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Gwrando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ddysgwyr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Ymgysylltu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â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rhieni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Datblygu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arbenigedd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staff</a:t>
            </a:r>
          </a:p>
        </p:txBody>
      </p:sp>
    </p:spTree>
    <p:extLst>
      <p:ext uri="{BB962C8B-B14F-4D97-AF65-F5344CB8AC3E}">
        <p14:creationId xmlns:p14="http://schemas.microsoft.com/office/powerpoint/2010/main" val="242343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650" y="476672"/>
            <a:ext cx="7772400" cy="1872208"/>
          </a:xfrm>
        </p:spPr>
        <p:txBody>
          <a:bodyPr/>
          <a:lstStyle/>
          <a:p>
            <a:pPr marL="0" indent="0">
              <a:buNone/>
            </a:pPr>
            <a:r>
              <a:rPr lang="en-GB" sz="2400" b="1" dirty="0" err="1">
                <a:solidFill>
                  <a:srgbClr val="FF0000"/>
                </a:solidFill>
              </a:rPr>
              <a:t>Sleid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smtClean="0">
                <a:solidFill>
                  <a:srgbClr val="FF0000"/>
                </a:solidFill>
              </a:rPr>
              <a:t>3:  </a:t>
            </a:r>
            <a:r>
              <a:rPr lang="en-GB" sz="2400" b="1" dirty="0" err="1">
                <a:solidFill>
                  <a:srgbClr val="FF0000"/>
                </a:solidFill>
              </a:rPr>
              <a:t>Strategaethau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sy’n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cynnwys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endParaRPr lang="en-GB" sz="24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sz="2400" b="1" dirty="0" err="1" smtClean="0">
                <a:solidFill>
                  <a:srgbClr val="FF0000"/>
                </a:solidFill>
              </a:rPr>
              <a:t>gweithio</a:t>
            </a:r>
            <a:r>
              <a:rPr lang="en-GB" sz="2400" b="1" dirty="0" smtClean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gyda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phartneriaid</a:t>
            </a:r>
            <a:endParaRPr lang="en-GB" sz="1000" dirty="0"/>
          </a:p>
          <a:p>
            <a:pPr marL="0" indent="0">
              <a:buNone/>
            </a:pPr>
            <a:endParaRPr lang="en-GB" sz="1000" dirty="0" smtClean="0"/>
          </a:p>
          <a:p>
            <a:pPr marL="0" indent="0">
              <a:buNone/>
            </a:pPr>
            <a:r>
              <a:rPr lang="en-GB" sz="2000" dirty="0"/>
              <a:t>Ni all </a:t>
            </a:r>
            <a:r>
              <a:rPr lang="en-GB" sz="2000" dirty="0" err="1"/>
              <a:t>ysgolion</a:t>
            </a:r>
            <a:r>
              <a:rPr lang="en-GB" sz="2000" dirty="0"/>
              <a:t> </a:t>
            </a:r>
            <a:r>
              <a:rPr lang="en-GB" sz="2000" dirty="0" err="1"/>
              <a:t>ar</a:t>
            </a:r>
            <a:r>
              <a:rPr lang="en-GB" sz="2000" dirty="0"/>
              <a:t> </a:t>
            </a:r>
            <a:r>
              <a:rPr lang="en-GB" sz="2000" dirty="0" err="1"/>
              <a:t>eu</a:t>
            </a:r>
            <a:r>
              <a:rPr lang="en-GB" sz="2000" dirty="0"/>
              <a:t> </a:t>
            </a:r>
            <a:r>
              <a:rPr lang="en-GB" sz="2000" dirty="0" err="1"/>
              <a:t>pennau’u</a:t>
            </a:r>
            <a:r>
              <a:rPr lang="en-GB" sz="2000" dirty="0"/>
              <a:t> </a:t>
            </a:r>
            <a:r>
              <a:rPr lang="en-GB" sz="2000" dirty="0" err="1"/>
              <a:t>hunain</a:t>
            </a:r>
            <a:r>
              <a:rPr lang="en-GB" sz="2000" dirty="0"/>
              <a:t> </a:t>
            </a:r>
            <a:r>
              <a:rPr lang="en-GB" sz="2000" dirty="0" err="1"/>
              <a:t>dorri’r</a:t>
            </a:r>
            <a:r>
              <a:rPr lang="en-GB" sz="2000" dirty="0"/>
              <a:t> </a:t>
            </a:r>
            <a:r>
              <a:rPr lang="en-GB" sz="2000" dirty="0" err="1"/>
              <a:t>cysylltiad</a:t>
            </a:r>
            <a:r>
              <a:rPr lang="en-GB" sz="2000" dirty="0"/>
              <a:t> </a:t>
            </a:r>
            <a:r>
              <a:rPr lang="en-GB" sz="2000" dirty="0" err="1"/>
              <a:t>rhwng</a:t>
            </a:r>
            <a:r>
              <a:rPr lang="en-GB" sz="2000" dirty="0"/>
              <a:t> </a:t>
            </a:r>
            <a:r>
              <a:rPr lang="en-GB" sz="2000" dirty="0" err="1"/>
              <a:t>anfantais</a:t>
            </a:r>
            <a:r>
              <a:rPr lang="en-GB" sz="2000" dirty="0"/>
              <a:t> a </a:t>
            </a:r>
            <a:r>
              <a:rPr lang="en-GB" sz="2000" dirty="0" err="1"/>
              <a:t>chyflawniad</a:t>
            </a:r>
            <a:r>
              <a:rPr lang="en-GB" sz="2000" dirty="0"/>
              <a:t>. </a:t>
            </a:r>
            <a:endParaRPr lang="en-GB" sz="2000" dirty="0" smtClean="0"/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5" name="Text Box 8"/>
          <p:cNvSpPr txBox="1"/>
          <p:nvPr/>
        </p:nvSpPr>
        <p:spPr>
          <a:xfrm>
            <a:off x="1619672" y="2492896"/>
            <a:ext cx="6336704" cy="4104456"/>
          </a:xfrm>
          <a:prstGeom prst="rect">
            <a:avLst/>
          </a:prstGeom>
          <a:solidFill>
            <a:srgbClr val="C0504D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800" b="1" dirty="0" err="1"/>
              <a:t>Deg</a:t>
            </a:r>
            <a:r>
              <a:rPr lang="en-GB" sz="1800" b="1" dirty="0"/>
              <a:t> </a:t>
            </a:r>
            <a:r>
              <a:rPr lang="en-GB" sz="1800" b="1" dirty="0" err="1"/>
              <a:t>strategaeth</a:t>
            </a:r>
            <a:r>
              <a:rPr lang="en-GB" sz="1800" b="1" dirty="0"/>
              <a:t> </a:t>
            </a:r>
            <a:r>
              <a:rPr lang="en-GB" sz="1800" b="1" dirty="0" err="1"/>
              <a:t>amlasiantaethol</a:t>
            </a:r>
            <a:r>
              <a:rPr lang="en-GB" sz="1800" b="1" dirty="0"/>
              <a:t>:</a:t>
            </a:r>
            <a:endParaRPr lang="en-GB" sz="1800" dirty="0"/>
          </a:p>
          <a:p>
            <a:pPr marL="1371600" indent="457200" algn="ctr">
              <a:lnSpc>
                <a:spcPct val="115000"/>
              </a:lnSpc>
              <a:spcAft>
                <a:spcPts val="0"/>
              </a:spcAft>
            </a:pPr>
            <a:r>
              <a:rPr lang="en-GB" sz="1200" dirty="0">
                <a:effectLst/>
                <a:latin typeface="Arial"/>
                <a:ea typeface="Calibri"/>
                <a:cs typeface="Times New Roman"/>
              </a:rPr>
              <a:t> 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GB" sz="1200" b="1" dirty="0">
                <a:effectLst/>
                <a:latin typeface="Arial"/>
                <a:ea typeface="Calibri"/>
                <a:cs typeface="Times New Roman"/>
              </a:rPr>
              <a:t> </a:t>
            </a:r>
            <a:endParaRPr lang="en-GB" sz="1200" dirty="0">
              <a:effectLst/>
              <a:latin typeface="Arial"/>
              <a:ea typeface="Calibri"/>
              <a:cs typeface="Times New Roman"/>
            </a:endParaRPr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3628538" y="2910556"/>
            <a:ext cx="2173283" cy="278130"/>
          </a:xfrm>
          <a:prstGeom prst="rect">
            <a:avLst/>
          </a:prstGeom>
          <a:solidFill>
            <a:srgbClr val="C0504D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r>
              <a:rPr lang="en-GB" sz="1200" dirty="0" err="1">
                <a:solidFill>
                  <a:schemeClr val="bg1"/>
                </a:solidFill>
              </a:rPr>
              <a:t>Arweinyddiaeth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gymunedol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200" dirty="0">
                <a:solidFill>
                  <a:schemeClr val="bg1"/>
                </a:solidFill>
                <a:effectLst/>
                <a:latin typeface="Arial"/>
                <a:ea typeface="Calibri"/>
                <a:cs typeface="Times New Roman"/>
              </a:rPr>
              <a:t> 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6272213" y="3262344"/>
            <a:ext cx="1372820" cy="468630"/>
          </a:xfrm>
          <a:prstGeom prst="rect">
            <a:avLst/>
          </a:prstGeom>
          <a:solidFill>
            <a:srgbClr val="C0504D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r>
              <a:rPr lang="en-GB" sz="1200" dirty="0" err="1">
                <a:solidFill>
                  <a:schemeClr val="bg1"/>
                </a:solidFill>
              </a:rPr>
              <a:t>Rhaglenni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rhianta</a:t>
            </a:r>
            <a:endParaRPr lang="en-GB" sz="1200" dirty="0">
              <a:solidFill>
                <a:schemeClr val="bg1"/>
              </a:solidFill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200" dirty="0">
                <a:solidFill>
                  <a:schemeClr val="bg1"/>
                </a:solidFill>
                <a:effectLst/>
                <a:latin typeface="Arial"/>
                <a:ea typeface="Calibri"/>
                <a:cs typeface="Times New Roman"/>
              </a:rPr>
              <a:t> </a:t>
            </a: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6270630" y="3812719"/>
            <a:ext cx="1297345" cy="507365"/>
          </a:xfrm>
          <a:prstGeom prst="rect">
            <a:avLst/>
          </a:prstGeom>
          <a:solidFill>
            <a:srgbClr val="C0504D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r>
              <a:rPr lang="en-GB" sz="1200" dirty="0" err="1">
                <a:solidFill>
                  <a:schemeClr val="bg1"/>
                </a:solidFill>
              </a:rPr>
              <a:t>Gwasanaethau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ar</a:t>
            </a:r>
            <a:r>
              <a:rPr lang="en-GB" sz="1200" dirty="0">
                <a:solidFill>
                  <a:schemeClr val="bg1"/>
                </a:solidFill>
              </a:rPr>
              <a:t> y </a:t>
            </a:r>
            <a:r>
              <a:rPr lang="en-GB" sz="1200" dirty="0" err="1">
                <a:solidFill>
                  <a:schemeClr val="bg1"/>
                </a:solidFill>
              </a:rPr>
              <a:t>safle</a:t>
            </a:r>
            <a:endParaRPr lang="en-GB" sz="1200" dirty="0">
              <a:solidFill>
                <a:schemeClr val="bg1"/>
              </a:solidFill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200" dirty="0">
                <a:solidFill>
                  <a:schemeClr val="bg1"/>
                </a:solidFill>
                <a:effectLst/>
                <a:latin typeface="Arial"/>
                <a:ea typeface="Calibri"/>
                <a:cs typeface="Times New Roman"/>
              </a:rPr>
              <a:t> 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200" dirty="0">
                <a:solidFill>
                  <a:schemeClr val="bg1"/>
                </a:solidFill>
                <a:effectLst/>
                <a:latin typeface="Arial"/>
                <a:ea typeface="Calibri"/>
                <a:cs typeface="Times New Roman"/>
              </a:rPr>
              <a:t> 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6270943" y="4545124"/>
            <a:ext cx="1348819" cy="427236"/>
          </a:xfrm>
          <a:prstGeom prst="rect">
            <a:avLst/>
          </a:prstGeom>
          <a:solidFill>
            <a:srgbClr val="C0504D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r>
              <a:rPr lang="en-GB" sz="1200" dirty="0" err="1">
                <a:solidFill>
                  <a:schemeClr val="bg1"/>
                </a:solidFill>
              </a:rPr>
              <a:t>Cyfranogiad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cymunedol</a:t>
            </a:r>
            <a:endParaRPr lang="en-GB" sz="1200" dirty="0">
              <a:solidFill>
                <a:schemeClr val="bg1"/>
              </a:solidFill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1200" dirty="0">
                <a:solidFill>
                  <a:schemeClr val="bg1"/>
                </a:solidFill>
                <a:effectLst/>
                <a:latin typeface="Arial"/>
                <a:ea typeface="Calibri"/>
                <a:cs typeface="Times New Roman"/>
              </a:rPr>
              <a:t> </a:t>
            </a: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6270943" y="5149357"/>
            <a:ext cx="1374090" cy="579093"/>
          </a:xfrm>
          <a:prstGeom prst="rect">
            <a:avLst/>
          </a:prstGeom>
          <a:solidFill>
            <a:srgbClr val="C0504D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r>
              <a:rPr lang="en-GB" sz="1200" dirty="0" err="1">
                <a:solidFill>
                  <a:schemeClr val="bg1"/>
                </a:solidFill>
              </a:rPr>
              <a:t>Dysgu</a:t>
            </a:r>
            <a:r>
              <a:rPr lang="en-GB" sz="1200" dirty="0">
                <a:solidFill>
                  <a:schemeClr val="bg1"/>
                </a:solidFill>
              </a:rPr>
              <a:t> y </a:t>
            </a:r>
            <a:r>
              <a:rPr lang="en-GB" sz="1200" dirty="0" err="1">
                <a:solidFill>
                  <a:schemeClr val="bg1"/>
                </a:solidFill>
              </a:rPr>
              <a:t>tu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allan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i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oriau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ysgol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6272213" y="5888959"/>
            <a:ext cx="1099964" cy="327660"/>
          </a:xfrm>
          <a:prstGeom prst="rect">
            <a:avLst/>
          </a:prstGeom>
          <a:solidFill>
            <a:srgbClr val="C0504D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r>
              <a:rPr lang="en-GB" sz="1200" dirty="0" err="1">
                <a:solidFill>
                  <a:schemeClr val="bg1"/>
                </a:solidFill>
              </a:rPr>
              <a:t>Arfarnu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1835696" y="3270386"/>
            <a:ext cx="1424940" cy="294005"/>
          </a:xfrm>
          <a:prstGeom prst="rect">
            <a:avLst/>
          </a:prstGeom>
          <a:solidFill>
            <a:srgbClr val="C0504D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r>
              <a:rPr lang="en-GB" sz="1200" dirty="0" err="1">
                <a:solidFill>
                  <a:schemeClr val="bg1"/>
                </a:solidFill>
              </a:rPr>
              <a:t>Grwpiau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anogaeth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1894248" y="3743589"/>
            <a:ext cx="1366388" cy="1014730"/>
          </a:xfrm>
          <a:prstGeom prst="rect">
            <a:avLst/>
          </a:prstGeom>
          <a:solidFill>
            <a:srgbClr val="C0504D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r>
              <a:rPr lang="en-GB" sz="1200" dirty="0" err="1">
                <a:solidFill>
                  <a:schemeClr val="bg1"/>
                </a:solidFill>
              </a:rPr>
              <a:t>Tîm</a:t>
            </a:r>
            <a:r>
              <a:rPr lang="en-GB" sz="1200" dirty="0">
                <a:solidFill>
                  <a:schemeClr val="bg1"/>
                </a:solidFill>
              </a:rPr>
              <a:t> o </a:t>
            </a:r>
            <a:r>
              <a:rPr lang="en-GB" sz="1200" dirty="0" err="1">
                <a:solidFill>
                  <a:schemeClr val="bg1"/>
                </a:solidFill>
              </a:rPr>
              <a:t>amgylch</a:t>
            </a:r>
            <a:r>
              <a:rPr lang="en-GB" sz="1200" dirty="0">
                <a:solidFill>
                  <a:schemeClr val="bg1"/>
                </a:solidFill>
              </a:rPr>
              <a:t> y </a:t>
            </a:r>
            <a:r>
              <a:rPr lang="en-GB" sz="1200" dirty="0" err="1">
                <a:solidFill>
                  <a:schemeClr val="bg1"/>
                </a:solidFill>
              </a:rPr>
              <a:t>teulu</a:t>
            </a:r>
            <a:r>
              <a:rPr lang="en-GB" sz="1200" dirty="0">
                <a:solidFill>
                  <a:schemeClr val="bg1"/>
                </a:solidFill>
              </a:rPr>
              <a:t> – </a:t>
            </a:r>
            <a:r>
              <a:rPr lang="en-GB" sz="1200" dirty="0" err="1">
                <a:solidFill>
                  <a:schemeClr val="bg1"/>
                </a:solidFill>
              </a:rPr>
              <a:t>cynorthwyo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disgyblion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sy’n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agored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i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niwed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1894248" y="4945721"/>
            <a:ext cx="1440815" cy="357505"/>
          </a:xfrm>
          <a:prstGeom prst="rect">
            <a:avLst/>
          </a:prstGeom>
          <a:solidFill>
            <a:srgbClr val="C0504D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r>
              <a:rPr lang="en-GB" sz="1200" dirty="0" err="1">
                <a:solidFill>
                  <a:schemeClr val="bg1"/>
                </a:solidFill>
              </a:rPr>
              <a:t>Dysgu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teuluol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5224" y="5318017"/>
            <a:ext cx="1404435" cy="972366"/>
          </a:xfrm>
          <a:prstGeom prst="rect">
            <a:avLst/>
          </a:prstGeom>
          <a:solidFill>
            <a:srgbClr val="C0504D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r>
              <a:rPr lang="en-GB" sz="1200" dirty="0" err="1">
                <a:solidFill>
                  <a:schemeClr val="bg1"/>
                </a:solidFill>
              </a:rPr>
              <a:t>Cydgyfrannu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adnoddau</a:t>
            </a:r>
            <a:r>
              <a:rPr lang="en-GB" sz="1200" dirty="0">
                <a:solidFill>
                  <a:schemeClr val="bg1"/>
                </a:solidFill>
              </a:rPr>
              <a:t> a </a:t>
            </a:r>
            <a:r>
              <a:rPr lang="en-GB" sz="1200" dirty="0" err="1">
                <a:solidFill>
                  <a:schemeClr val="bg1"/>
                </a:solidFill>
              </a:rPr>
              <a:t>defnyddio</a:t>
            </a:r>
            <a:r>
              <a:rPr lang="en-GB" sz="1200" dirty="0">
                <a:solidFill>
                  <a:schemeClr val="bg1"/>
                </a:solidFill>
              </a:rPr>
              <a:t> Grant </a:t>
            </a:r>
            <a:r>
              <a:rPr lang="en-GB" sz="1200" dirty="0" err="1">
                <a:solidFill>
                  <a:schemeClr val="bg1"/>
                </a:solidFill>
              </a:rPr>
              <a:t>Amddifadedd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Disgyblion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6" name="Text Box 11"/>
          <p:cNvSpPr txBox="1"/>
          <p:nvPr/>
        </p:nvSpPr>
        <p:spPr>
          <a:xfrm>
            <a:off x="3471324" y="3333133"/>
            <a:ext cx="2606029" cy="2969622"/>
          </a:xfrm>
          <a:prstGeom prst="rect">
            <a:avLst/>
          </a:prstGeom>
          <a:solidFill>
            <a:srgbClr val="4BACC6"/>
          </a:solidFill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Deg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strategaeth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yr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ysgol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GB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Dull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ysgol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gyfan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Defnyddio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data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nodi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ac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olrhain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cynnydd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Medrau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llythrennedd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dysgu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Medrau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cymdeithasol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ac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emosiynol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Presenoldeb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prydlondeb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ac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ymddygiad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Teilwra’r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cwricwlwm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Profiadau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cyfoethogi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Gwrando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ddysgwyr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Ymgysylltu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â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rhieni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Datblygu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arbenigedd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staff</a:t>
            </a:r>
          </a:p>
        </p:txBody>
      </p:sp>
    </p:spTree>
    <p:extLst>
      <p:ext uri="{BB962C8B-B14F-4D97-AF65-F5344CB8AC3E}">
        <p14:creationId xmlns:p14="http://schemas.microsoft.com/office/powerpoint/2010/main" val="117421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650" y="1556792"/>
            <a:ext cx="7772400" cy="5301208"/>
          </a:xfrm>
        </p:spPr>
        <p:txBody>
          <a:bodyPr/>
          <a:lstStyle/>
          <a:p>
            <a:pPr marL="0" indent="0">
              <a:buNone/>
            </a:pPr>
            <a:r>
              <a:rPr lang="en-GB" sz="2400" b="1" dirty="0" err="1">
                <a:solidFill>
                  <a:srgbClr val="FF0000"/>
                </a:solidFill>
              </a:rPr>
              <a:t>Sleid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smtClean="0">
                <a:solidFill>
                  <a:srgbClr val="FF0000"/>
                </a:solidFill>
              </a:rPr>
              <a:t>4:  </a:t>
            </a:r>
            <a:r>
              <a:rPr lang="en-GB" sz="2400" b="1" dirty="0">
                <a:solidFill>
                  <a:srgbClr val="FF0000"/>
                </a:solidFill>
              </a:rPr>
              <a:t>Beth </a:t>
            </a:r>
            <a:r>
              <a:rPr lang="en-GB" sz="2400" b="1" dirty="0" err="1">
                <a:solidFill>
                  <a:srgbClr val="FF0000"/>
                </a:solidFill>
              </a:rPr>
              <a:t>mae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ysgolion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mewn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amgylchiadau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heriol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yn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ei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wneud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yn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dda</a:t>
            </a:r>
            <a:r>
              <a:rPr lang="en-GB" sz="2400" b="1" dirty="0">
                <a:solidFill>
                  <a:srgbClr val="FF0000"/>
                </a:solidFill>
              </a:rPr>
              <a:t>?</a:t>
            </a:r>
          </a:p>
          <a:p>
            <a:pPr marL="0" indent="0">
              <a:buNone/>
            </a:pPr>
            <a:endParaRPr lang="en-GB" sz="2400" dirty="0"/>
          </a:p>
          <a:p>
            <a:pPr marL="444500" indent="-444500">
              <a:buNone/>
            </a:pPr>
            <a:r>
              <a:rPr lang="en-GB" sz="2400" dirty="0"/>
              <a:t>1	</a:t>
            </a:r>
            <a:r>
              <a:rPr lang="en-GB" sz="2400" dirty="0" err="1" smtClean="0"/>
              <a:t>Nodi</a:t>
            </a:r>
            <a:r>
              <a:rPr lang="en-GB" sz="2400" dirty="0"/>
              <a:t>, </a:t>
            </a:r>
            <a:r>
              <a:rPr lang="en-GB" sz="2400" dirty="0" err="1"/>
              <a:t>olrhain</a:t>
            </a:r>
            <a:r>
              <a:rPr lang="en-GB" sz="2400" dirty="0"/>
              <a:t> a </a:t>
            </a:r>
            <a:r>
              <a:rPr lang="en-GB" sz="2400" dirty="0" err="1"/>
              <a:t>monitro</a:t>
            </a:r>
            <a:r>
              <a:rPr lang="en-GB" sz="2400" dirty="0"/>
              <a:t> </a:t>
            </a:r>
            <a:r>
              <a:rPr lang="en-GB" sz="2400" dirty="0" err="1"/>
              <a:t>cynnydd</a:t>
            </a:r>
            <a:r>
              <a:rPr lang="en-GB" sz="2400" dirty="0"/>
              <a:t> </a:t>
            </a:r>
            <a:r>
              <a:rPr lang="en-GB" sz="2400" dirty="0" err="1"/>
              <a:t>disgyblion</a:t>
            </a:r>
            <a:r>
              <a:rPr lang="en-GB" sz="2400" dirty="0"/>
              <a:t> </a:t>
            </a:r>
            <a:r>
              <a:rPr lang="en-GB" sz="2400" dirty="0" err="1"/>
              <a:t>dan</a:t>
            </a:r>
            <a:r>
              <a:rPr lang="en-GB" sz="2400" dirty="0"/>
              <a:t> </a:t>
            </a:r>
            <a:r>
              <a:rPr lang="en-GB" sz="2400" dirty="0" err="1"/>
              <a:t>anfantais</a:t>
            </a:r>
            <a:endParaRPr lang="en-GB" sz="2400" dirty="0"/>
          </a:p>
          <a:p>
            <a:pPr marL="444500" indent="-444500">
              <a:buNone/>
            </a:pPr>
            <a:r>
              <a:rPr lang="en-GB" sz="2400" dirty="0"/>
              <a:t>2	</a:t>
            </a:r>
            <a:r>
              <a:rPr lang="en-GB" sz="2400" dirty="0" err="1"/>
              <a:t>Teilwra’r</a:t>
            </a:r>
            <a:r>
              <a:rPr lang="en-GB" sz="2400" dirty="0"/>
              <a:t> </a:t>
            </a:r>
            <a:r>
              <a:rPr lang="en-GB" sz="2400" dirty="0" err="1"/>
              <a:t>cwricwlwm</a:t>
            </a:r>
            <a:r>
              <a:rPr lang="en-GB" sz="2400" dirty="0"/>
              <a:t> </a:t>
            </a:r>
            <a:r>
              <a:rPr lang="en-GB" sz="2400" dirty="0" err="1"/>
              <a:t>yn</a:t>
            </a:r>
            <a:r>
              <a:rPr lang="en-GB" sz="2400" dirty="0"/>
              <a:t> </a:t>
            </a:r>
            <a:r>
              <a:rPr lang="en-GB" sz="2400" dirty="0" err="1"/>
              <a:t>ôl</a:t>
            </a:r>
            <a:r>
              <a:rPr lang="en-GB" sz="2400" dirty="0"/>
              <a:t> </a:t>
            </a:r>
            <a:r>
              <a:rPr lang="en-GB" sz="2400" dirty="0" err="1"/>
              <a:t>anghenion</a:t>
            </a:r>
            <a:r>
              <a:rPr lang="en-GB" sz="2400" dirty="0"/>
              <a:t> </a:t>
            </a:r>
            <a:r>
              <a:rPr lang="en-GB" sz="2400" dirty="0" err="1"/>
              <a:t>disgyblion</a:t>
            </a:r>
            <a:r>
              <a:rPr lang="en-GB" sz="2400" dirty="0"/>
              <a:t> </a:t>
            </a:r>
            <a:r>
              <a:rPr lang="en-GB" sz="2400" dirty="0" err="1"/>
              <a:t>dan</a:t>
            </a:r>
            <a:r>
              <a:rPr lang="en-GB" sz="2400" dirty="0"/>
              <a:t> </a:t>
            </a:r>
            <a:r>
              <a:rPr lang="en-GB" sz="2400" dirty="0" err="1"/>
              <a:t>anfantais</a:t>
            </a:r>
            <a:endParaRPr lang="en-GB" sz="2400" dirty="0"/>
          </a:p>
          <a:p>
            <a:pPr marL="444500" indent="-444500">
              <a:buNone/>
            </a:pPr>
            <a:r>
              <a:rPr lang="en-GB" sz="2400" dirty="0"/>
              <a:t>3	</a:t>
            </a:r>
            <a:r>
              <a:rPr lang="en-GB" sz="2400" dirty="0" err="1"/>
              <a:t>Ymgysylltu</a:t>
            </a:r>
            <a:r>
              <a:rPr lang="en-GB" sz="2400" dirty="0"/>
              <a:t> â </a:t>
            </a:r>
            <a:r>
              <a:rPr lang="en-GB" sz="2400" dirty="0" err="1"/>
              <a:t>rhieni</a:t>
            </a:r>
            <a:r>
              <a:rPr lang="en-GB" sz="2400" dirty="0"/>
              <a:t> </a:t>
            </a:r>
            <a:r>
              <a:rPr lang="en-GB" sz="2400" dirty="0" err="1"/>
              <a:t>a’r</a:t>
            </a:r>
            <a:r>
              <a:rPr lang="en-GB" sz="2400" dirty="0"/>
              <a:t> </a:t>
            </a:r>
            <a:r>
              <a:rPr lang="en-GB" sz="2400" dirty="0" err="1"/>
              <a:t>gymuned</a:t>
            </a:r>
            <a:endParaRPr lang="en-GB" sz="2400" dirty="0"/>
          </a:p>
          <a:p>
            <a:pPr marL="444500" indent="-444500">
              <a:buNone/>
            </a:pPr>
            <a:r>
              <a:rPr lang="en-GB" sz="2400" dirty="0"/>
              <a:t>4	</a:t>
            </a:r>
            <a:r>
              <a:rPr lang="en-GB" sz="2400" dirty="0" err="1"/>
              <a:t>Gweithio</a:t>
            </a:r>
            <a:r>
              <a:rPr lang="en-GB" sz="2400" dirty="0"/>
              <a:t> </a:t>
            </a:r>
            <a:r>
              <a:rPr lang="en-GB" sz="2400" dirty="0" err="1"/>
              <a:t>mewn</a:t>
            </a:r>
            <a:r>
              <a:rPr lang="en-GB" sz="2400" dirty="0"/>
              <a:t> </a:t>
            </a:r>
            <a:r>
              <a:rPr lang="en-GB" sz="2400" dirty="0" err="1"/>
              <a:t>partneriaeth</a:t>
            </a:r>
            <a:endParaRPr lang="en-GB" sz="2400" dirty="0"/>
          </a:p>
          <a:p>
            <a:pPr marL="444500" indent="-444500">
              <a:buNone/>
            </a:pPr>
            <a:r>
              <a:rPr lang="en-GB" sz="2400" dirty="0"/>
              <a:t>5	</a:t>
            </a:r>
            <a:r>
              <a:rPr lang="en-GB" sz="2400" dirty="0" err="1"/>
              <a:t>Arweinyddiaeth</a:t>
            </a:r>
            <a:r>
              <a:rPr lang="en-GB" sz="2400" dirty="0"/>
              <a:t> a </a:t>
            </a:r>
            <a:r>
              <a:rPr lang="en-GB" sz="2400" dirty="0" err="1"/>
              <a:t>rheolaeth</a:t>
            </a:r>
            <a:r>
              <a:rPr lang="en-GB" sz="2400" dirty="0"/>
              <a:t> </a:t>
            </a:r>
            <a:r>
              <a:rPr lang="en-GB" sz="2400" dirty="0" err="1"/>
              <a:t>wrth</a:t>
            </a:r>
            <a:r>
              <a:rPr lang="en-GB" sz="2400" dirty="0"/>
              <a:t> </a:t>
            </a:r>
            <a:r>
              <a:rPr lang="en-GB" sz="2400" dirty="0" err="1"/>
              <a:t>fynd</a:t>
            </a:r>
            <a:r>
              <a:rPr lang="en-GB" sz="2400" dirty="0"/>
              <a:t> </a:t>
            </a:r>
            <a:r>
              <a:rPr lang="en-GB" sz="2400" dirty="0" err="1"/>
              <a:t>i’r</a:t>
            </a:r>
            <a:r>
              <a:rPr lang="en-GB" sz="2400" dirty="0"/>
              <a:t> </a:t>
            </a:r>
            <a:r>
              <a:rPr lang="en-GB" sz="2400" dirty="0" err="1"/>
              <a:t>afael</a:t>
            </a:r>
            <a:r>
              <a:rPr lang="en-GB" sz="2400" dirty="0"/>
              <a:t> ag </a:t>
            </a:r>
            <a:r>
              <a:rPr lang="en-GB" sz="2400" dirty="0" err="1"/>
              <a:t>anfantais</a:t>
            </a:r>
            <a:endParaRPr lang="en-GB" sz="2400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817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650" y="2204864"/>
            <a:ext cx="7772400" cy="4653136"/>
          </a:xfrm>
        </p:spPr>
        <p:txBody>
          <a:bodyPr/>
          <a:lstStyle/>
          <a:p>
            <a:pPr marL="0" indent="0" algn="ctr">
              <a:buNone/>
            </a:pPr>
            <a:r>
              <a:rPr lang="en-GB" b="1" dirty="0" err="1"/>
              <a:t>Rhan</a:t>
            </a:r>
            <a:r>
              <a:rPr lang="en-GB" b="1" dirty="0"/>
              <a:t> 4:   </a:t>
            </a:r>
            <a:r>
              <a:rPr lang="en-GB" b="1" dirty="0" err="1"/>
              <a:t>Sut</a:t>
            </a:r>
            <a:r>
              <a:rPr lang="en-GB" b="1" dirty="0"/>
              <a:t> </a:t>
            </a:r>
            <a:r>
              <a:rPr lang="en-GB" b="1" dirty="0" err="1"/>
              <a:t>gallwn</a:t>
            </a:r>
            <a:r>
              <a:rPr lang="en-GB" b="1" dirty="0"/>
              <a:t> </a:t>
            </a:r>
            <a:r>
              <a:rPr lang="en-GB" b="1" dirty="0" err="1"/>
              <a:t>ni</a:t>
            </a:r>
            <a:r>
              <a:rPr lang="en-GB" b="1" dirty="0"/>
              <a:t> </a:t>
            </a:r>
            <a:r>
              <a:rPr lang="en-GB" b="1" dirty="0" err="1"/>
              <a:t>fynd</a:t>
            </a:r>
            <a:r>
              <a:rPr lang="en-GB" b="1" dirty="0"/>
              <a:t> </a:t>
            </a:r>
            <a:r>
              <a:rPr lang="en-GB" b="1" dirty="0" err="1"/>
              <a:t>i’r</a:t>
            </a:r>
            <a:r>
              <a:rPr lang="en-GB" b="1" dirty="0"/>
              <a:t> </a:t>
            </a:r>
            <a:r>
              <a:rPr lang="en-GB" b="1" dirty="0" err="1"/>
              <a:t>afael</a:t>
            </a:r>
            <a:r>
              <a:rPr lang="en-GB" b="1" dirty="0"/>
              <a:t> â </a:t>
            </a:r>
            <a:r>
              <a:rPr lang="en-GB" b="1" dirty="0" err="1"/>
              <a:t>thlodi</a:t>
            </a:r>
            <a:r>
              <a:rPr lang="en-GB" b="1" dirty="0"/>
              <a:t> ac </a:t>
            </a:r>
            <a:r>
              <a:rPr lang="en-GB" b="1" dirty="0" err="1"/>
              <a:t>anfantais</a:t>
            </a:r>
            <a:r>
              <a:rPr lang="en-GB" b="1" dirty="0"/>
              <a:t> </a:t>
            </a:r>
            <a:r>
              <a:rPr lang="en-GB" b="1" dirty="0" err="1"/>
              <a:t>yn</a:t>
            </a:r>
            <a:r>
              <a:rPr lang="en-GB" b="1" dirty="0"/>
              <a:t> </a:t>
            </a:r>
            <a:r>
              <a:rPr lang="en-GB" b="1" dirty="0" err="1"/>
              <a:t>fwy</a:t>
            </a:r>
            <a:r>
              <a:rPr lang="en-GB" b="1" dirty="0"/>
              <a:t> </a:t>
            </a:r>
            <a:r>
              <a:rPr lang="en-GB" b="1" dirty="0" err="1"/>
              <a:t>effeithiol</a:t>
            </a:r>
            <a:r>
              <a:rPr lang="en-GB" b="1" dirty="0"/>
              <a:t>? </a:t>
            </a:r>
            <a:r>
              <a:rPr lang="en-GB" b="1" dirty="0" err="1"/>
              <a:t>Cynllunio</a:t>
            </a:r>
            <a:r>
              <a:rPr lang="en-GB" b="1" dirty="0"/>
              <a:t> </a:t>
            </a:r>
            <a:r>
              <a:rPr lang="en-GB" b="1" dirty="0" err="1"/>
              <a:t>gweithredu</a:t>
            </a:r>
            <a:r>
              <a:rPr lang="en-GB" b="1" dirty="0"/>
              <a:t> </a:t>
            </a:r>
            <a:r>
              <a:rPr lang="en-GB" b="1" dirty="0" err="1"/>
              <a:t>ar</a:t>
            </a:r>
            <a:r>
              <a:rPr lang="en-GB" b="1" dirty="0"/>
              <a:t> </a:t>
            </a:r>
            <a:r>
              <a:rPr lang="en-GB" b="1" dirty="0" err="1"/>
              <a:t>gyfer</a:t>
            </a:r>
            <a:r>
              <a:rPr lang="en-GB" b="1" dirty="0"/>
              <a:t> </a:t>
            </a:r>
            <a:r>
              <a:rPr lang="en-GB" b="1" dirty="0" err="1"/>
              <a:t>gwella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22362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650" y="1052736"/>
            <a:ext cx="7772400" cy="5805264"/>
          </a:xfrm>
        </p:spPr>
        <p:txBody>
          <a:bodyPr/>
          <a:lstStyle/>
          <a:p>
            <a:pPr marL="0" indent="0">
              <a:buNone/>
            </a:pPr>
            <a:r>
              <a:rPr lang="en-GB" sz="2000" b="1" dirty="0" err="1">
                <a:solidFill>
                  <a:srgbClr val="FF0000"/>
                </a:solidFill>
              </a:rPr>
              <a:t>Sleid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smtClean="0">
                <a:solidFill>
                  <a:srgbClr val="FF0000"/>
                </a:solidFill>
              </a:rPr>
              <a:t>1:  </a:t>
            </a:r>
            <a:r>
              <a:rPr lang="en-GB" sz="2000" b="1" dirty="0" err="1">
                <a:solidFill>
                  <a:srgbClr val="FF0000"/>
                </a:solidFill>
              </a:rPr>
              <a:t>Amcanion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ar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gyfer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cyfranogwyr</a:t>
            </a:r>
            <a:r>
              <a:rPr lang="en-GB" sz="2000" b="1" dirty="0">
                <a:solidFill>
                  <a:srgbClr val="FF0000"/>
                </a:solidFill>
              </a:rPr>
              <a:t>:	</a:t>
            </a:r>
            <a:r>
              <a:rPr lang="en-GB" sz="2000" dirty="0"/>
              <a:t>	</a:t>
            </a:r>
          </a:p>
          <a:p>
            <a:pPr marL="0" indent="0">
              <a:buNone/>
            </a:pPr>
            <a:endParaRPr lang="en-GB" sz="1000" dirty="0"/>
          </a:p>
          <a:p>
            <a:pPr marL="0" indent="0">
              <a:buNone/>
            </a:pPr>
            <a:r>
              <a:rPr lang="en-GB" sz="2000" dirty="0" err="1"/>
              <a:t>Erbyn</a:t>
            </a:r>
            <a:r>
              <a:rPr lang="en-GB" sz="2000" dirty="0"/>
              <a:t> </a:t>
            </a:r>
            <a:r>
              <a:rPr lang="en-GB" sz="2000" dirty="0" err="1"/>
              <a:t>diwedd</a:t>
            </a:r>
            <a:r>
              <a:rPr lang="en-GB" sz="2000" dirty="0"/>
              <a:t> y </a:t>
            </a:r>
            <a:r>
              <a:rPr lang="en-GB" sz="2000" dirty="0" err="1"/>
              <a:t>sesiwn</a:t>
            </a:r>
            <a:r>
              <a:rPr lang="en-GB" sz="2000" dirty="0"/>
              <a:t> </a:t>
            </a:r>
            <a:r>
              <a:rPr lang="en-GB" sz="2000" dirty="0" err="1"/>
              <a:t>hon</a:t>
            </a:r>
            <a:r>
              <a:rPr lang="en-GB" sz="2000" dirty="0"/>
              <a:t>, </a:t>
            </a:r>
            <a:r>
              <a:rPr lang="en-GB" sz="2000" dirty="0" err="1"/>
              <a:t>bydd</a:t>
            </a:r>
            <a:r>
              <a:rPr lang="en-GB" sz="2000" dirty="0"/>
              <a:t> </a:t>
            </a:r>
            <a:r>
              <a:rPr lang="en-GB" sz="2000" dirty="0" err="1"/>
              <a:t>cyfranogwyr</a:t>
            </a:r>
            <a:r>
              <a:rPr lang="en-GB" sz="2000" dirty="0"/>
              <a:t> </a:t>
            </a:r>
            <a:r>
              <a:rPr lang="en-GB" sz="2000" dirty="0" err="1"/>
              <a:t>wedi</a:t>
            </a:r>
            <a:r>
              <a:rPr lang="en-GB" sz="2000" dirty="0"/>
              <a:t>:</a:t>
            </a:r>
          </a:p>
          <a:p>
            <a:pPr marL="0" indent="0">
              <a:buNone/>
            </a:pPr>
            <a:endParaRPr lang="en-GB" sz="1000" dirty="0"/>
          </a:p>
          <a:p>
            <a:pPr marL="357188" indent="-174625">
              <a:buNone/>
            </a:pPr>
            <a:r>
              <a:rPr lang="en-GB" sz="2000" dirty="0"/>
              <a:t>•	</a:t>
            </a:r>
            <a:r>
              <a:rPr lang="en-GB" sz="2000" dirty="0" err="1" smtClean="0"/>
              <a:t>myfyrio</a:t>
            </a:r>
            <a:r>
              <a:rPr lang="en-GB" sz="2000" dirty="0" smtClean="0"/>
              <a:t> </a:t>
            </a:r>
            <a:r>
              <a:rPr lang="en-GB" sz="2000" dirty="0" err="1"/>
              <a:t>ar</a:t>
            </a:r>
            <a:r>
              <a:rPr lang="en-GB" sz="2000" dirty="0"/>
              <a:t> </a:t>
            </a:r>
            <a:r>
              <a:rPr lang="en-GB" sz="2000" dirty="0" err="1"/>
              <a:t>eu</a:t>
            </a:r>
            <a:r>
              <a:rPr lang="en-GB" sz="2000" dirty="0"/>
              <a:t> </a:t>
            </a:r>
            <a:r>
              <a:rPr lang="en-GB" sz="2000" dirty="0" err="1"/>
              <a:t>darpariaeth</a:t>
            </a:r>
            <a:r>
              <a:rPr lang="en-GB" sz="2000" dirty="0"/>
              <a:t> </a:t>
            </a:r>
            <a:r>
              <a:rPr lang="en-GB" sz="2000" dirty="0" err="1"/>
              <a:t>eu</a:t>
            </a:r>
            <a:r>
              <a:rPr lang="en-GB" sz="2000" dirty="0"/>
              <a:t> </a:t>
            </a:r>
            <a:r>
              <a:rPr lang="en-GB" sz="2000" dirty="0" err="1"/>
              <a:t>hunain</a:t>
            </a:r>
            <a:r>
              <a:rPr lang="en-GB" sz="2000" dirty="0"/>
              <a:t> a </a:t>
            </a:r>
            <a:r>
              <a:rPr lang="en-GB" sz="2000" dirty="0" err="1"/>
              <a:t>darpariaeth</a:t>
            </a:r>
            <a:r>
              <a:rPr lang="en-GB" sz="2000" dirty="0"/>
              <a:t> </a:t>
            </a:r>
            <a:r>
              <a:rPr lang="en-GB" sz="2000" dirty="0" err="1"/>
              <a:t>yr</a:t>
            </a:r>
            <a:r>
              <a:rPr lang="en-GB" sz="2000" dirty="0"/>
              <a:t> </a:t>
            </a:r>
            <a:r>
              <a:rPr lang="en-GB" sz="2000" dirty="0" err="1"/>
              <a:t>ysgol</a:t>
            </a:r>
            <a:r>
              <a:rPr lang="en-GB" sz="2000" dirty="0"/>
              <a:t> </a:t>
            </a:r>
            <a:r>
              <a:rPr lang="en-GB" sz="2000" dirty="0" err="1"/>
              <a:t>ar</a:t>
            </a:r>
            <a:r>
              <a:rPr lang="en-GB" sz="2000" dirty="0"/>
              <a:t> </a:t>
            </a:r>
            <a:r>
              <a:rPr lang="en-GB" sz="2000" dirty="0" err="1"/>
              <a:t>gyfer</a:t>
            </a:r>
            <a:r>
              <a:rPr lang="en-GB" sz="2000" dirty="0"/>
              <a:t> </a:t>
            </a:r>
            <a:r>
              <a:rPr lang="en-GB" sz="2000" dirty="0" err="1"/>
              <a:t>disgyblion</a:t>
            </a:r>
            <a:r>
              <a:rPr lang="en-GB" sz="2000" dirty="0"/>
              <a:t> </a:t>
            </a:r>
            <a:r>
              <a:rPr lang="en-GB" sz="2000" dirty="0" err="1"/>
              <a:t>dan</a:t>
            </a:r>
            <a:r>
              <a:rPr lang="en-GB" sz="2000" dirty="0"/>
              <a:t> </a:t>
            </a:r>
            <a:r>
              <a:rPr lang="en-GB" sz="2000" dirty="0" err="1"/>
              <a:t>anfantais</a:t>
            </a:r>
            <a:r>
              <a:rPr lang="en-GB" sz="2000" dirty="0"/>
              <a:t>; ac</a:t>
            </a:r>
          </a:p>
          <a:p>
            <a:pPr marL="357188" indent="-174625">
              <a:buNone/>
            </a:pPr>
            <a:r>
              <a:rPr lang="en-GB" sz="2000" dirty="0"/>
              <a:t>•	</a:t>
            </a:r>
            <a:r>
              <a:rPr lang="en-GB" sz="2000" dirty="0" err="1"/>
              <a:t>ystyried</a:t>
            </a:r>
            <a:r>
              <a:rPr lang="en-GB" sz="2000" dirty="0"/>
              <a:t> </a:t>
            </a:r>
            <a:r>
              <a:rPr lang="en-GB" sz="2000" dirty="0" err="1"/>
              <a:t>tystiolaeth</a:t>
            </a:r>
            <a:r>
              <a:rPr lang="en-GB" sz="2000" dirty="0"/>
              <a:t> </a:t>
            </a:r>
            <a:r>
              <a:rPr lang="en-GB" sz="2000" dirty="0" err="1"/>
              <a:t>ymchwil</a:t>
            </a:r>
            <a:r>
              <a:rPr lang="en-GB" sz="2000" dirty="0"/>
              <a:t> </a:t>
            </a:r>
            <a:r>
              <a:rPr lang="en-GB" sz="2000" dirty="0" err="1"/>
              <a:t>ar</a:t>
            </a:r>
            <a:r>
              <a:rPr lang="en-GB" sz="2000" dirty="0"/>
              <a:t> </a:t>
            </a:r>
            <a:r>
              <a:rPr lang="en-GB" sz="2000" dirty="0" err="1"/>
              <a:t>wella</a:t>
            </a:r>
            <a:r>
              <a:rPr lang="en-GB" sz="2000" dirty="0"/>
              <a:t> </a:t>
            </a:r>
            <a:r>
              <a:rPr lang="en-GB" sz="2000" dirty="0" err="1"/>
              <a:t>dysgu</a:t>
            </a:r>
            <a:r>
              <a:rPr lang="en-GB" sz="2000" dirty="0"/>
              <a:t> a </a:t>
            </a:r>
            <a:r>
              <a:rPr lang="en-GB" sz="2000" dirty="0" err="1"/>
              <a:t>chyrhaeddiad</a:t>
            </a:r>
            <a:r>
              <a:rPr lang="en-GB" sz="2000" dirty="0"/>
              <a:t>.</a:t>
            </a:r>
          </a:p>
          <a:p>
            <a:pPr marL="0" indent="0">
              <a:buNone/>
            </a:pPr>
            <a:endParaRPr lang="en-GB" sz="1000" dirty="0"/>
          </a:p>
          <a:p>
            <a:pPr marL="0" indent="0">
              <a:buNone/>
            </a:pPr>
            <a:r>
              <a:rPr lang="en-GB" sz="2000" b="1" dirty="0" err="1">
                <a:solidFill>
                  <a:srgbClr val="FF0000"/>
                </a:solidFill>
              </a:rPr>
              <a:t>Deilliannau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ar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gyfer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cyfranogwyr</a:t>
            </a:r>
            <a:r>
              <a:rPr lang="en-GB" sz="2000" b="1" dirty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endParaRPr lang="en-GB" sz="1000" dirty="0"/>
          </a:p>
          <a:p>
            <a:pPr marL="0" indent="0">
              <a:buNone/>
            </a:pPr>
            <a:r>
              <a:rPr lang="en-GB" sz="2000" dirty="0" err="1"/>
              <a:t>Erbyn</a:t>
            </a:r>
            <a:r>
              <a:rPr lang="en-GB" sz="2000" dirty="0"/>
              <a:t> </a:t>
            </a:r>
            <a:r>
              <a:rPr lang="en-GB" sz="2000" dirty="0" err="1"/>
              <a:t>diwedd</a:t>
            </a:r>
            <a:r>
              <a:rPr lang="en-GB" sz="2000" dirty="0"/>
              <a:t> y </a:t>
            </a:r>
            <a:r>
              <a:rPr lang="en-GB" sz="2000" dirty="0" err="1"/>
              <a:t>sesiwn</a:t>
            </a:r>
            <a:r>
              <a:rPr lang="en-GB" sz="2000" dirty="0"/>
              <a:t> </a:t>
            </a:r>
            <a:r>
              <a:rPr lang="en-GB" sz="2000" dirty="0" err="1"/>
              <a:t>hon</a:t>
            </a:r>
            <a:r>
              <a:rPr lang="en-GB" sz="2000" dirty="0"/>
              <a:t>, </a:t>
            </a:r>
            <a:r>
              <a:rPr lang="en-GB" sz="2000" dirty="0" err="1"/>
              <a:t>bydd</a:t>
            </a:r>
            <a:r>
              <a:rPr lang="en-GB" sz="2000" dirty="0"/>
              <a:t> </a:t>
            </a:r>
            <a:r>
              <a:rPr lang="en-GB" sz="2000" dirty="0" err="1"/>
              <a:t>cyfranogwyr</a:t>
            </a:r>
            <a:r>
              <a:rPr lang="en-GB" sz="2000" dirty="0"/>
              <a:t> </a:t>
            </a:r>
            <a:r>
              <a:rPr lang="en-GB" sz="2000" dirty="0" err="1"/>
              <a:t>wedi</a:t>
            </a:r>
            <a:r>
              <a:rPr lang="en-GB" sz="2000" dirty="0"/>
              <a:t>:</a:t>
            </a:r>
          </a:p>
          <a:p>
            <a:pPr marL="0" indent="0">
              <a:buNone/>
            </a:pPr>
            <a:endParaRPr lang="en-GB" sz="1000" dirty="0"/>
          </a:p>
          <a:p>
            <a:pPr marL="357188" indent="-174625">
              <a:buNone/>
            </a:pPr>
            <a:r>
              <a:rPr lang="en-GB" sz="2000" dirty="0"/>
              <a:t>•	</a:t>
            </a:r>
            <a:r>
              <a:rPr lang="en-GB" sz="2000" dirty="0" err="1" smtClean="0"/>
              <a:t>nodi</a:t>
            </a:r>
            <a:r>
              <a:rPr lang="en-GB" sz="2000" dirty="0" smtClean="0"/>
              <a:t> </a:t>
            </a:r>
            <a:r>
              <a:rPr lang="en-GB" sz="2000" dirty="0"/>
              <a:t>o </a:t>
            </a:r>
            <a:r>
              <a:rPr lang="en-GB" sz="2000" dirty="0" err="1"/>
              <a:t>leiaf</a:t>
            </a:r>
            <a:r>
              <a:rPr lang="en-GB" sz="2000" dirty="0"/>
              <a:t> un </a:t>
            </a:r>
            <a:r>
              <a:rPr lang="en-GB" sz="2000" dirty="0" err="1"/>
              <a:t>newid</a:t>
            </a:r>
            <a:r>
              <a:rPr lang="en-GB" sz="2000" dirty="0"/>
              <a:t> </a:t>
            </a:r>
            <a:r>
              <a:rPr lang="en-GB" sz="2000" dirty="0" err="1"/>
              <a:t>i’w</a:t>
            </a:r>
            <a:r>
              <a:rPr lang="en-GB" sz="2000" dirty="0"/>
              <a:t> </a:t>
            </a:r>
            <a:r>
              <a:rPr lang="en-GB" sz="2000" dirty="0" err="1"/>
              <a:t>harfer</a:t>
            </a:r>
            <a:r>
              <a:rPr lang="en-GB" sz="2000" dirty="0"/>
              <a:t> </a:t>
            </a:r>
            <a:r>
              <a:rPr lang="en-GB" sz="2000" dirty="0" err="1"/>
              <a:t>er</a:t>
            </a:r>
            <a:r>
              <a:rPr lang="en-GB" sz="2000" dirty="0"/>
              <a:t> </a:t>
            </a:r>
            <a:r>
              <a:rPr lang="en-GB" sz="2000" dirty="0" err="1"/>
              <a:t>lles</a:t>
            </a:r>
            <a:r>
              <a:rPr lang="en-GB" sz="2000" dirty="0"/>
              <a:t> </a:t>
            </a:r>
            <a:r>
              <a:rPr lang="en-GB" sz="2000" dirty="0" err="1"/>
              <a:t>disgyblion</a:t>
            </a:r>
            <a:r>
              <a:rPr lang="en-GB" sz="2000" dirty="0"/>
              <a:t> </a:t>
            </a:r>
            <a:r>
              <a:rPr lang="en-GB" sz="2000" dirty="0" err="1"/>
              <a:t>dan</a:t>
            </a:r>
            <a:r>
              <a:rPr lang="en-GB" sz="2000" dirty="0"/>
              <a:t> </a:t>
            </a:r>
            <a:r>
              <a:rPr lang="en-GB" sz="2000" dirty="0" err="1"/>
              <a:t>anfantais</a:t>
            </a:r>
            <a:r>
              <a:rPr lang="en-GB" sz="2000" dirty="0"/>
              <a:t>; a</a:t>
            </a:r>
          </a:p>
          <a:p>
            <a:pPr marL="357188" indent="-174625">
              <a:buNone/>
            </a:pPr>
            <a:r>
              <a:rPr lang="en-GB" sz="2000" dirty="0"/>
              <a:t>•	</a:t>
            </a:r>
            <a:r>
              <a:rPr lang="en-GB" sz="2000" dirty="0" err="1"/>
              <a:t>chynnig</a:t>
            </a:r>
            <a:r>
              <a:rPr lang="en-GB" sz="2000" dirty="0"/>
              <a:t> </a:t>
            </a:r>
            <a:r>
              <a:rPr lang="en-GB" sz="2000" dirty="0" err="1"/>
              <a:t>camau</a:t>
            </a:r>
            <a:r>
              <a:rPr lang="en-GB" sz="2000" dirty="0"/>
              <a:t> </a:t>
            </a:r>
            <a:r>
              <a:rPr lang="en-GB" sz="2000" dirty="0" err="1"/>
              <a:t>gweithredu</a:t>
            </a:r>
            <a:r>
              <a:rPr lang="en-GB" sz="2000" dirty="0"/>
              <a:t> </a:t>
            </a:r>
            <a:r>
              <a:rPr lang="en-GB" sz="2000" dirty="0" err="1"/>
              <a:t>ar</a:t>
            </a:r>
            <a:r>
              <a:rPr lang="en-GB" sz="2000" dirty="0"/>
              <a:t> </a:t>
            </a:r>
            <a:r>
              <a:rPr lang="en-GB" sz="2000" dirty="0" err="1"/>
              <a:t>gyfer</a:t>
            </a:r>
            <a:r>
              <a:rPr lang="en-GB" sz="2000" dirty="0"/>
              <a:t> </a:t>
            </a:r>
            <a:r>
              <a:rPr lang="en-GB" sz="2000" dirty="0" err="1"/>
              <a:t>cynlluniau</a:t>
            </a:r>
            <a:r>
              <a:rPr lang="en-GB" sz="2000" dirty="0"/>
              <a:t> </a:t>
            </a:r>
            <a:r>
              <a:rPr lang="en-GB" sz="2000" dirty="0" err="1"/>
              <a:t>gwella</a:t>
            </a:r>
            <a:r>
              <a:rPr lang="en-GB" sz="2000" dirty="0"/>
              <a:t> </a:t>
            </a:r>
            <a:r>
              <a:rPr lang="en-GB" sz="2000" dirty="0" err="1"/>
              <a:t>adrannau</a:t>
            </a:r>
            <a:r>
              <a:rPr lang="en-GB" sz="2000" dirty="0"/>
              <a:t> a </a:t>
            </a:r>
            <a:r>
              <a:rPr lang="en-GB" sz="2000" dirty="0" err="1"/>
              <a:t>chynllun</a:t>
            </a:r>
            <a:r>
              <a:rPr lang="en-GB" sz="2000" dirty="0"/>
              <a:t> </a:t>
            </a:r>
            <a:r>
              <a:rPr lang="en-GB" sz="2000" dirty="0" err="1"/>
              <a:t>gwella’r</a:t>
            </a:r>
            <a:r>
              <a:rPr lang="en-GB" sz="2000" dirty="0"/>
              <a:t> </a:t>
            </a:r>
            <a:r>
              <a:rPr lang="en-GB" sz="2000" dirty="0" err="1"/>
              <a:t>ysgol</a:t>
            </a:r>
            <a:r>
              <a:rPr lang="en-GB" sz="2000" dirty="0"/>
              <a:t>.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148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eaLnBrk="1" hangingPunct="1"/>
            <a:r>
              <a:rPr lang="en-GB" b="1" dirty="0" smtClean="0">
                <a:solidFill>
                  <a:schemeClr val="accent2"/>
                </a:solidFill>
              </a:rPr>
              <a:t/>
            </a:r>
            <a:br>
              <a:rPr lang="en-GB" b="1" dirty="0" smtClean="0">
                <a:solidFill>
                  <a:schemeClr val="accent2"/>
                </a:solidFill>
              </a:rPr>
            </a:br>
            <a:r>
              <a:rPr lang="en-GB" b="1" dirty="0" smtClean="0">
                <a:solidFill>
                  <a:schemeClr val="accent2"/>
                </a:solidFill>
              </a:rPr>
              <a:t/>
            </a:r>
            <a:br>
              <a:rPr lang="en-GB" b="1" dirty="0" smtClean="0">
                <a:solidFill>
                  <a:schemeClr val="accent2"/>
                </a:solidFill>
              </a:rPr>
            </a:br>
            <a:r>
              <a:rPr lang="en-GB" b="1" dirty="0" smtClean="0">
                <a:solidFill>
                  <a:schemeClr val="accent2"/>
                </a:solidFill>
              </a:rPr>
              <a:t/>
            </a:r>
            <a:br>
              <a:rPr lang="en-GB" b="1" dirty="0" smtClean="0">
                <a:solidFill>
                  <a:schemeClr val="accent2"/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>
              <a:solidFill>
                <a:schemeClr val="accent2"/>
              </a:solidFill>
            </a:endParaRPr>
          </a:p>
        </p:txBody>
      </p:sp>
      <p:sp>
        <p:nvSpPr>
          <p:cNvPr id="19458" name="Subtitle 2"/>
          <p:cNvSpPr>
            <a:spLocks noGrp="1"/>
          </p:cNvSpPr>
          <p:nvPr>
            <p:ph type="subTitle" idx="1"/>
          </p:nvPr>
        </p:nvSpPr>
        <p:spPr>
          <a:xfrm>
            <a:off x="395536" y="332656"/>
            <a:ext cx="8424936" cy="5306145"/>
          </a:xfrm>
        </p:spPr>
        <p:txBody>
          <a:bodyPr/>
          <a:lstStyle/>
          <a:p>
            <a:pPr marL="609600" indent="-609600" algn="l" eaLnBrk="1" hangingPunct="1"/>
            <a:endParaRPr lang="en-GB" sz="1600" b="1" dirty="0" smtClean="0">
              <a:solidFill>
                <a:schemeClr val="accent2"/>
              </a:solidFill>
            </a:endParaRPr>
          </a:p>
          <a:p>
            <a:pPr algn="l"/>
            <a:r>
              <a:rPr lang="en-GB" sz="2400" b="1" dirty="0" err="1" smtClean="0">
                <a:solidFill>
                  <a:srgbClr val="FF0000"/>
                </a:solidFill>
              </a:rPr>
              <a:t>Sleid</a:t>
            </a:r>
            <a:r>
              <a:rPr lang="en-GB" sz="2400" b="1" dirty="0" smtClean="0">
                <a:solidFill>
                  <a:srgbClr val="FF0000"/>
                </a:solidFill>
              </a:rPr>
              <a:t> 1:  </a:t>
            </a:r>
            <a:r>
              <a:rPr lang="en-GB" sz="2400" b="1" dirty="0" err="1">
                <a:solidFill>
                  <a:srgbClr val="FF0000"/>
                </a:solidFill>
              </a:rPr>
              <a:t>Nodau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cyffredinol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yr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endParaRPr lang="en-GB" sz="2400" b="1" dirty="0" smtClean="0">
              <a:solidFill>
                <a:srgbClr val="FF0000"/>
              </a:solidFill>
            </a:endParaRPr>
          </a:p>
          <a:p>
            <a:pPr algn="l"/>
            <a:r>
              <a:rPr lang="en-GB" sz="2400" b="1" dirty="0" err="1" smtClean="0">
                <a:solidFill>
                  <a:srgbClr val="FF0000"/>
                </a:solidFill>
              </a:rPr>
              <a:t>hyfforddiant</a:t>
            </a:r>
            <a:r>
              <a:rPr lang="en-GB" sz="2400" b="1" dirty="0">
                <a:solidFill>
                  <a:srgbClr val="FF0000"/>
                </a:solidFill>
              </a:rPr>
              <a:t>:</a:t>
            </a:r>
          </a:p>
          <a:p>
            <a:pPr algn="l"/>
            <a:endParaRPr lang="en-GB" sz="1000" b="1" dirty="0" smtClean="0"/>
          </a:p>
          <a:p>
            <a:pPr algn="l"/>
            <a:r>
              <a:rPr lang="en-GB" sz="1600" b="1" dirty="0" err="1"/>
              <a:t>Nodau</a:t>
            </a:r>
            <a:r>
              <a:rPr lang="en-GB" sz="1600" b="1" dirty="0"/>
              <a:t> </a:t>
            </a:r>
            <a:r>
              <a:rPr lang="en-GB" sz="1600" b="1" dirty="0" err="1"/>
              <a:t>cyffredinol</a:t>
            </a:r>
            <a:r>
              <a:rPr lang="en-GB" sz="1600" b="1" dirty="0"/>
              <a:t> </a:t>
            </a:r>
            <a:r>
              <a:rPr lang="en-GB" sz="1600" b="1" dirty="0" err="1"/>
              <a:t>yr</a:t>
            </a:r>
            <a:r>
              <a:rPr lang="en-GB" sz="1600" b="1" dirty="0"/>
              <a:t> </a:t>
            </a:r>
            <a:r>
              <a:rPr lang="en-GB" sz="1600" b="1" dirty="0" err="1"/>
              <a:t>hyfforddiant</a:t>
            </a:r>
            <a:r>
              <a:rPr lang="en-GB" sz="1600" b="1" dirty="0"/>
              <a:t> </a:t>
            </a:r>
            <a:r>
              <a:rPr lang="en-GB" sz="1600" b="1" dirty="0" err="1"/>
              <a:t>yw</a:t>
            </a:r>
            <a:r>
              <a:rPr lang="en-GB" sz="1600" b="1" dirty="0"/>
              <a:t> </a:t>
            </a:r>
            <a:r>
              <a:rPr lang="en-GB" sz="1600" b="1" dirty="0" err="1"/>
              <a:t>hyrwyddo</a:t>
            </a:r>
            <a:r>
              <a:rPr lang="en-GB" sz="1600" b="1" dirty="0"/>
              <a:t> </a:t>
            </a:r>
            <a:r>
              <a:rPr lang="en-GB" sz="1600" b="1" dirty="0" err="1"/>
              <a:t>arfer</a:t>
            </a:r>
            <a:r>
              <a:rPr lang="en-GB" sz="1600" b="1" dirty="0"/>
              <a:t> </a:t>
            </a:r>
            <a:r>
              <a:rPr lang="en-GB" sz="1600" b="1" dirty="0" err="1"/>
              <a:t>orau</a:t>
            </a:r>
            <a:r>
              <a:rPr lang="en-GB" sz="1600" b="1" dirty="0"/>
              <a:t> </a:t>
            </a:r>
            <a:r>
              <a:rPr lang="en-GB" sz="1600" b="1" dirty="0" err="1"/>
              <a:t>wrth</a:t>
            </a:r>
            <a:r>
              <a:rPr lang="en-GB" sz="1600" b="1" dirty="0"/>
              <a:t> </a:t>
            </a:r>
            <a:r>
              <a:rPr lang="en-GB" sz="1600" b="1" dirty="0" err="1"/>
              <a:t>fynd</a:t>
            </a:r>
            <a:r>
              <a:rPr lang="en-GB" sz="1600" b="1" dirty="0"/>
              <a:t> </a:t>
            </a:r>
            <a:r>
              <a:rPr lang="en-GB" sz="1600" b="1" dirty="0" err="1"/>
              <a:t>i’r</a:t>
            </a:r>
            <a:r>
              <a:rPr lang="en-GB" sz="1600" b="1" dirty="0"/>
              <a:t> </a:t>
            </a:r>
            <a:r>
              <a:rPr lang="en-GB" sz="1600" b="1" dirty="0" err="1"/>
              <a:t>afael</a:t>
            </a:r>
            <a:r>
              <a:rPr lang="en-GB" sz="1600" b="1" dirty="0"/>
              <a:t> â </a:t>
            </a:r>
            <a:r>
              <a:rPr lang="en-GB" sz="1600" b="1" dirty="0" err="1"/>
              <a:t>thlodi</a:t>
            </a:r>
            <a:r>
              <a:rPr lang="en-GB" sz="1600" b="1" dirty="0"/>
              <a:t> ac </a:t>
            </a:r>
            <a:r>
              <a:rPr lang="en-GB" sz="1600" b="1" dirty="0" err="1"/>
              <a:t>anfantais</a:t>
            </a:r>
            <a:r>
              <a:rPr lang="en-GB" sz="1600" b="1" dirty="0"/>
              <a:t> </a:t>
            </a:r>
            <a:r>
              <a:rPr lang="en-GB" sz="1600" b="1" dirty="0" err="1"/>
              <a:t>yn</a:t>
            </a:r>
            <a:r>
              <a:rPr lang="en-GB" sz="1600" b="1" dirty="0"/>
              <a:t> </a:t>
            </a:r>
            <a:r>
              <a:rPr lang="en-GB" sz="1600" b="1" dirty="0" err="1"/>
              <a:t>ogystal</a:t>
            </a:r>
            <a:r>
              <a:rPr lang="en-GB" sz="1600" b="1" dirty="0"/>
              <a:t> â </a:t>
            </a:r>
            <a:r>
              <a:rPr lang="en-GB" sz="1600" b="1" dirty="0" err="1"/>
              <a:t>chynorthwyo</a:t>
            </a:r>
            <a:r>
              <a:rPr lang="en-GB" sz="1600" b="1" dirty="0"/>
              <a:t> </a:t>
            </a:r>
            <a:r>
              <a:rPr lang="en-GB" sz="1600" b="1" dirty="0" err="1"/>
              <a:t>ysgolion</a:t>
            </a:r>
            <a:r>
              <a:rPr lang="en-GB" sz="1600" b="1" dirty="0"/>
              <a:t> </a:t>
            </a:r>
            <a:r>
              <a:rPr lang="en-GB" sz="1600" b="1" dirty="0" err="1"/>
              <a:t>i</a:t>
            </a:r>
            <a:r>
              <a:rPr lang="en-GB" sz="1600" b="1" dirty="0"/>
              <a:t> </a:t>
            </a:r>
            <a:r>
              <a:rPr lang="en-GB" sz="1600" b="1" dirty="0" err="1"/>
              <a:t>ddatblygu</a:t>
            </a:r>
            <a:r>
              <a:rPr lang="en-GB" sz="1600" b="1" dirty="0"/>
              <a:t> dull </a:t>
            </a:r>
            <a:r>
              <a:rPr lang="en-GB" sz="1600" b="1" dirty="0" err="1"/>
              <a:t>ysgol-gyfan</a:t>
            </a:r>
            <a:r>
              <a:rPr lang="en-GB" sz="1600" b="1" dirty="0"/>
              <a:t> </a:t>
            </a:r>
            <a:r>
              <a:rPr lang="en-GB" sz="1600" b="1" dirty="0" err="1"/>
              <a:t>sy’n</a:t>
            </a:r>
            <a:r>
              <a:rPr lang="en-GB" sz="1600" b="1" dirty="0"/>
              <a:t> </a:t>
            </a:r>
            <a:r>
              <a:rPr lang="en-GB" sz="1600" b="1" dirty="0" err="1"/>
              <a:t>strwythuredig</a:t>
            </a:r>
            <a:r>
              <a:rPr lang="en-GB" sz="1600" b="1" dirty="0"/>
              <a:t>, </a:t>
            </a:r>
            <a:r>
              <a:rPr lang="en-GB" sz="1600" b="1" dirty="0" err="1"/>
              <a:t>yn</a:t>
            </a:r>
            <a:r>
              <a:rPr lang="en-GB" sz="1600" b="1" dirty="0"/>
              <a:t> </a:t>
            </a:r>
            <a:r>
              <a:rPr lang="en-GB" sz="1600" b="1" dirty="0" err="1"/>
              <a:t>gydlynus</a:t>
            </a:r>
            <a:r>
              <a:rPr lang="en-GB" sz="1600" b="1" dirty="0"/>
              <a:t> ac </a:t>
            </a:r>
            <a:r>
              <a:rPr lang="en-GB" sz="1600" b="1" dirty="0" err="1"/>
              <a:t>yn</a:t>
            </a:r>
            <a:r>
              <a:rPr lang="en-GB" sz="1600" b="1" dirty="0"/>
              <a:t> </a:t>
            </a:r>
            <a:r>
              <a:rPr lang="en-GB" sz="1600" b="1" dirty="0" err="1"/>
              <a:t>cynnwys</a:t>
            </a:r>
            <a:r>
              <a:rPr lang="en-GB" sz="1600" b="1" dirty="0"/>
              <a:t> </a:t>
            </a:r>
            <a:r>
              <a:rPr lang="en-GB" sz="1600" b="1" dirty="0" err="1"/>
              <a:t>ffocws</a:t>
            </a:r>
            <a:r>
              <a:rPr lang="en-GB" sz="1600" b="1" dirty="0"/>
              <a:t> </a:t>
            </a:r>
            <a:r>
              <a:rPr lang="en-GB" sz="1600" b="1" dirty="0" err="1"/>
              <a:t>er</a:t>
            </a:r>
            <a:r>
              <a:rPr lang="en-GB" sz="1600" b="1" dirty="0"/>
              <a:t> </a:t>
            </a:r>
            <a:r>
              <a:rPr lang="en-GB" sz="1600" b="1" dirty="0" err="1"/>
              <a:t>mwyn</a:t>
            </a:r>
            <a:r>
              <a:rPr lang="en-GB" sz="1600" b="1" dirty="0"/>
              <a:t> </a:t>
            </a:r>
            <a:r>
              <a:rPr lang="en-GB" sz="1600" b="1" dirty="0" err="1"/>
              <a:t>gwella</a:t>
            </a:r>
            <a:r>
              <a:rPr lang="en-GB" sz="1600" b="1" dirty="0"/>
              <a:t> </a:t>
            </a:r>
            <a:r>
              <a:rPr lang="en-GB" sz="1600" b="1" dirty="0" err="1"/>
              <a:t>cyflawniad</a:t>
            </a:r>
            <a:r>
              <a:rPr lang="en-GB" sz="1600" b="1" dirty="0"/>
              <a:t> </a:t>
            </a:r>
            <a:r>
              <a:rPr lang="en-GB" sz="1600" b="1" dirty="0" err="1"/>
              <a:t>disgyblion</a:t>
            </a:r>
            <a:r>
              <a:rPr lang="en-GB" sz="1600" b="1" dirty="0"/>
              <a:t> </a:t>
            </a:r>
            <a:r>
              <a:rPr lang="en-GB" sz="1600" b="1" dirty="0" err="1"/>
              <a:t>dan</a:t>
            </a:r>
            <a:r>
              <a:rPr lang="en-GB" sz="1600" b="1" dirty="0"/>
              <a:t> </a:t>
            </a:r>
            <a:r>
              <a:rPr lang="en-GB" sz="1600" b="1" dirty="0" err="1"/>
              <a:t>anfantais</a:t>
            </a:r>
            <a:r>
              <a:rPr lang="en-GB" sz="1600" b="1" dirty="0"/>
              <a:t>.  </a:t>
            </a:r>
            <a:endParaRPr lang="en-GB" sz="1600" b="1" dirty="0" smtClean="0"/>
          </a:p>
          <a:p>
            <a:pPr algn="l"/>
            <a:endParaRPr lang="en-GB" sz="1000" b="1" dirty="0" smtClean="0"/>
          </a:p>
          <a:p>
            <a:pPr algn="l"/>
            <a:r>
              <a:rPr lang="en-GB" sz="1600" b="1" dirty="0" err="1">
                <a:solidFill>
                  <a:srgbClr val="FF0000"/>
                </a:solidFill>
              </a:rPr>
              <a:t>Amcanion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b="1" dirty="0" err="1">
                <a:solidFill>
                  <a:srgbClr val="FF0000"/>
                </a:solidFill>
              </a:rPr>
              <a:t>ar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b="1" dirty="0" err="1">
                <a:solidFill>
                  <a:srgbClr val="FF0000"/>
                </a:solidFill>
              </a:rPr>
              <a:t>gyfer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b="1" dirty="0" err="1">
                <a:solidFill>
                  <a:srgbClr val="FF0000"/>
                </a:solidFill>
              </a:rPr>
              <a:t>cyfranogwyr</a:t>
            </a:r>
            <a:r>
              <a:rPr lang="en-GB" sz="1600" b="1" dirty="0">
                <a:solidFill>
                  <a:srgbClr val="FF0000"/>
                </a:solidFill>
              </a:rPr>
              <a:t>:</a:t>
            </a:r>
            <a:r>
              <a:rPr lang="en-GB" sz="1600" b="1" dirty="0" smtClean="0">
                <a:solidFill>
                  <a:srgbClr val="FF0000"/>
                </a:solidFill>
              </a:rPr>
              <a:t>	</a:t>
            </a:r>
          </a:p>
          <a:p>
            <a:pPr algn="l"/>
            <a:r>
              <a:rPr lang="en-GB" sz="1000" b="1" dirty="0" smtClean="0"/>
              <a:t>	</a:t>
            </a:r>
          </a:p>
          <a:p>
            <a:pPr algn="l"/>
            <a:r>
              <a:rPr lang="en-GB" sz="1600" b="1" dirty="0" err="1"/>
              <a:t>Erbyn</a:t>
            </a:r>
            <a:r>
              <a:rPr lang="en-GB" sz="1600" b="1" dirty="0"/>
              <a:t> </a:t>
            </a:r>
            <a:r>
              <a:rPr lang="en-GB" sz="1600" b="1" dirty="0" err="1"/>
              <a:t>diwedd</a:t>
            </a:r>
            <a:r>
              <a:rPr lang="en-GB" sz="1600" b="1" dirty="0"/>
              <a:t> y </a:t>
            </a:r>
            <a:r>
              <a:rPr lang="en-GB" sz="1600" b="1" dirty="0" err="1"/>
              <a:t>sesiwn</a:t>
            </a:r>
            <a:r>
              <a:rPr lang="en-GB" sz="1600" b="1" dirty="0"/>
              <a:t> </a:t>
            </a:r>
            <a:r>
              <a:rPr lang="en-GB" sz="1600" b="1" dirty="0" err="1"/>
              <a:t>hon</a:t>
            </a:r>
            <a:r>
              <a:rPr lang="en-GB" sz="1600" b="1" dirty="0"/>
              <a:t>, </a:t>
            </a:r>
            <a:r>
              <a:rPr lang="en-GB" sz="1600" b="1" dirty="0" err="1"/>
              <a:t>bydd</a:t>
            </a:r>
            <a:r>
              <a:rPr lang="en-GB" sz="1600" b="1" dirty="0"/>
              <a:t> </a:t>
            </a:r>
            <a:r>
              <a:rPr lang="en-GB" sz="1600" b="1" dirty="0" err="1"/>
              <a:t>cyfranogwyr</a:t>
            </a:r>
            <a:r>
              <a:rPr lang="en-GB" sz="1600" b="1" dirty="0"/>
              <a:t> </a:t>
            </a:r>
            <a:r>
              <a:rPr lang="en-GB" sz="1600" b="1" dirty="0" err="1"/>
              <a:t>wedi</a:t>
            </a:r>
            <a:r>
              <a:rPr lang="en-GB" sz="1600" b="1" dirty="0"/>
              <a:t>:</a:t>
            </a:r>
            <a:endParaRPr lang="en-GB" sz="1600" b="1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b="1" dirty="0" err="1" smtClean="0"/>
              <a:t>ystyried</a:t>
            </a:r>
            <a:r>
              <a:rPr lang="en-GB" sz="1600" b="1" dirty="0" smtClean="0"/>
              <a:t> </a:t>
            </a:r>
            <a:r>
              <a:rPr lang="en-GB" sz="1600" b="1" dirty="0" err="1"/>
              <a:t>nodweddion</a:t>
            </a:r>
            <a:r>
              <a:rPr lang="en-GB" sz="1600" b="1" dirty="0"/>
              <a:t> ac </a:t>
            </a:r>
            <a:r>
              <a:rPr lang="en-GB" sz="1600" b="1" dirty="0" err="1"/>
              <a:t>effaith</a:t>
            </a:r>
            <a:r>
              <a:rPr lang="en-GB" sz="1600" b="1" dirty="0"/>
              <a:t> </a:t>
            </a:r>
            <a:r>
              <a:rPr lang="en-GB" sz="1600" b="1" dirty="0" err="1"/>
              <a:t>tlodi</a:t>
            </a:r>
            <a:r>
              <a:rPr lang="en-GB" sz="1600" b="1" dirty="0"/>
              <a:t> ac </a:t>
            </a:r>
            <a:r>
              <a:rPr lang="en-GB" sz="1600" b="1" dirty="0" err="1"/>
              <a:t>anfantais</a:t>
            </a:r>
            <a:r>
              <a:rPr lang="en-GB" sz="1600" b="1" dirty="0"/>
              <a:t> </a:t>
            </a:r>
            <a:r>
              <a:rPr lang="en-GB" sz="1600" b="1" dirty="0" err="1"/>
              <a:t>ar</a:t>
            </a:r>
            <a:r>
              <a:rPr lang="en-GB" sz="1600" b="1" dirty="0"/>
              <a:t> </a:t>
            </a:r>
            <a:r>
              <a:rPr lang="en-GB" sz="1600" b="1" dirty="0" err="1"/>
              <a:t>ddisgyblion</a:t>
            </a:r>
            <a:r>
              <a:rPr lang="en-GB" sz="1600" b="1" dirty="0"/>
              <a:t>; </a:t>
            </a:r>
            <a:r>
              <a:rPr lang="en-GB" sz="1600" b="1" dirty="0" smtClean="0"/>
              <a:t>a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b="1" dirty="0" err="1" smtClean="0"/>
              <a:t>myfyrio</a:t>
            </a:r>
            <a:r>
              <a:rPr lang="en-GB" sz="1600" b="1" dirty="0" smtClean="0"/>
              <a:t> </a:t>
            </a:r>
            <a:r>
              <a:rPr lang="en-GB" sz="1600" b="1" dirty="0" err="1"/>
              <a:t>ar</a:t>
            </a:r>
            <a:r>
              <a:rPr lang="en-GB" sz="1600" b="1" dirty="0"/>
              <a:t> </a:t>
            </a:r>
            <a:r>
              <a:rPr lang="en-GB" sz="1600" b="1" dirty="0" err="1"/>
              <a:t>sut</a:t>
            </a:r>
            <a:r>
              <a:rPr lang="en-GB" sz="1600" b="1" dirty="0"/>
              <a:t> </a:t>
            </a:r>
            <a:r>
              <a:rPr lang="en-GB" sz="1600" b="1" dirty="0" err="1"/>
              <a:t>yr</a:t>
            </a:r>
            <a:r>
              <a:rPr lang="en-GB" sz="1600" b="1" dirty="0"/>
              <a:t> </a:t>
            </a:r>
            <a:r>
              <a:rPr lang="en-GB" sz="1600" b="1" dirty="0" err="1"/>
              <a:t>effeithir</a:t>
            </a:r>
            <a:r>
              <a:rPr lang="en-GB" sz="1600" b="1" dirty="0"/>
              <a:t> </a:t>
            </a:r>
            <a:r>
              <a:rPr lang="en-GB" sz="1600" b="1" dirty="0" err="1"/>
              <a:t>ar</a:t>
            </a:r>
            <a:r>
              <a:rPr lang="en-GB" sz="1600" b="1" dirty="0"/>
              <a:t> </a:t>
            </a:r>
            <a:r>
              <a:rPr lang="en-GB" sz="1600" b="1" dirty="0" err="1"/>
              <a:t>ddisgyblion</a:t>
            </a:r>
            <a:r>
              <a:rPr lang="en-GB" sz="1600" b="1" dirty="0"/>
              <a:t> </a:t>
            </a:r>
            <a:r>
              <a:rPr lang="en-GB" sz="1600" b="1" dirty="0" err="1"/>
              <a:t>yn</a:t>
            </a:r>
            <a:r>
              <a:rPr lang="en-GB" sz="1600" b="1" dirty="0"/>
              <a:t> </a:t>
            </a:r>
            <a:r>
              <a:rPr lang="en-GB" sz="1600" b="1" dirty="0" err="1"/>
              <a:t>yr</a:t>
            </a:r>
            <a:r>
              <a:rPr lang="en-GB" sz="1600" b="1" dirty="0"/>
              <a:t> </a:t>
            </a:r>
            <a:r>
              <a:rPr lang="en-GB" sz="1600" b="1" dirty="0" err="1"/>
              <a:t>ysgol</a:t>
            </a:r>
            <a:r>
              <a:rPr lang="en-GB" sz="1600" b="1" dirty="0"/>
              <a:t> </a:t>
            </a:r>
            <a:r>
              <a:rPr lang="en-GB" sz="1600" b="1" dirty="0" err="1"/>
              <a:t>gan</a:t>
            </a:r>
            <a:r>
              <a:rPr lang="en-GB" sz="1600" b="1" dirty="0"/>
              <a:t> </a:t>
            </a:r>
            <a:r>
              <a:rPr lang="en-GB" sz="1600" b="1" dirty="0" err="1"/>
              <a:t>anfantais</a:t>
            </a:r>
            <a:r>
              <a:rPr lang="en-GB" sz="1600" b="1" dirty="0"/>
              <a:t>. </a:t>
            </a:r>
            <a:endParaRPr lang="en-GB" sz="1600" b="1" dirty="0" smtClean="0"/>
          </a:p>
          <a:p>
            <a:pPr marL="609600" indent="-609600" algn="l">
              <a:buFont typeface="Arial" pitchFamily="34" charset="0"/>
              <a:buChar char="•"/>
            </a:pPr>
            <a:endParaRPr lang="en-GB" sz="1000" b="1" dirty="0" smtClean="0"/>
          </a:p>
          <a:p>
            <a:pPr algn="l"/>
            <a:r>
              <a:rPr lang="en-GB" sz="1600" b="1" dirty="0" err="1">
                <a:solidFill>
                  <a:srgbClr val="FF0000"/>
                </a:solidFill>
              </a:rPr>
              <a:t>Deilliannau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b="1" dirty="0" err="1">
                <a:solidFill>
                  <a:srgbClr val="FF0000"/>
                </a:solidFill>
              </a:rPr>
              <a:t>ar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b="1" dirty="0" err="1">
                <a:solidFill>
                  <a:srgbClr val="FF0000"/>
                </a:solidFill>
              </a:rPr>
              <a:t>gyfer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b="1" dirty="0" err="1">
                <a:solidFill>
                  <a:srgbClr val="FF0000"/>
                </a:solidFill>
              </a:rPr>
              <a:t>cyfranogwyr</a:t>
            </a:r>
            <a:r>
              <a:rPr lang="en-GB" sz="1600" b="1" dirty="0">
                <a:solidFill>
                  <a:srgbClr val="FF0000"/>
                </a:solidFill>
              </a:rPr>
              <a:t>:</a:t>
            </a:r>
            <a:endParaRPr lang="en-GB" sz="1600" b="1" dirty="0" smtClean="0">
              <a:solidFill>
                <a:srgbClr val="FF0000"/>
              </a:solidFill>
            </a:endParaRPr>
          </a:p>
          <a:p>
            <a:pPr marL="609600" indent="-609600" algn="l">
              <a:buFont typeface="Arial" pitchFamily="34" charset="0"/>
              <a:buChar char="•"/>
            </a:pPr>
            <a:endParaRPr lang="en-GB" sz="1000" b="1" dirty="0" smtClean="0"/>
          </a:p>
          <a:p>
            <a:pPr algn="l"/>
            <a:r>
              <a:rPr lang="en-GB" sz="1600" b="1" dirty="0" err="1"/>
              <a:t>Erbyn</a:t>
            </a:r>
            <a:r>
              <a:rPr lang="en-GB" sz="1600" b="1" dirty="0"/>
              <a:t> </a:t>
            </a:r>
            <a:r>
              <a:rPr lang="en-GB" sz="1600" b="1" dirty="0" err="1"/>
              <a:t>diwedd</a:t>
            </a:r>
            <a:r>
              <a:rPr lang="en-GB" sz="1600" b="1" dirty="0"/>
              <a:t> y </a:t>
            </a:r>
            <a:r>
              <a:rPr lang="en-GB" sz="1600" b="1" dirty="0" err="1"/>
              <a:t>sesiwn</a:t>
            </a:r>
            <a:r>
              <a:rPr lang="en-GB" sz="1600" b="1" dirty="0"/>
              <a:t> </a:t>
            </a:r>
            <a:r>
              <a:rPr lang="en-GB" sz="1600" b="1" dirty="0" err="1"/>
              <a:t>hon</a:t>
            </a:r>
            <a:r>
              <a:rPr lang="en-GB" sz="1600" b="1" dirty="0"/>
              <a:t>, </a:t>
            </a:r>
            <a:r>
              <a:rPr lang="en-GB" sz="1600" b="1" dirty="0" err="1"/>
              <a:t>dylai</a:t>
            </a:r>
            <a:r>
              <a:rPr lang="en-GB" sz="1600" b="1" dirty="0"/>
              <a:t> </a:t>
            </a:r>
            <a:r>
              <a:rPr lang="en-GB" sz="1600" b="1" dirty="0" err="1"/>
              <a:t>cyfranogwyr</a:t>
            </a:r>
            <a:r>
              <a:rPr lang="en-GB" sz="1600" b="1" dirty="0"/>
              <a:t>:</a:t>
            </a:r>
            <a:endParaRPr lang="en-GB" sz="1600" b="1" dirty="0" smtClean="0"/>
          </a:p>
          <a:p>
            <a:pPr marL="266700" indent="-266700" algn="l">
              <a:buFont typeface="Arial" pitchFamily="34" charset="0"/>
              <a:buChar char="•"/>
            </a:pPr>
            <a:r>
              <a:rPr lang="en-GB" sz="1600" b="1" dirty="0" err="1" smtClean="0"/>
              <a:t>fod</a:t>
            </a:r>
            <a:r>
              <a:rPr lang="en-GB" sz="1600" b="1" dirty="0" smtClean="0"/>
              <a:t> </a:t>
            </a:r>
            <a:r>
              <a:rPr lang="en-GB" sz="1600" b="1" dirty="0" err="1"/>
              <a:t>yn</a:t>
            </a:r>
            <a:r>
              <a:rPr lang="en-GB" sz="1600" b="1" dirty="0"/>
              <a:t> </a:t>
            </a:r>
            <a:r>
              <a:rPr lang="en-GB" sz="1600" b="1" dirty="0" err="1"/>
              <a:t>deall</a:t>
            </a:r>
            <a:r>
              <a:rPr lang="en-GB" sz="1600" b="1" dirty="0"/>
              <a:t> </a:t>
            </a:r>
            <a:r>
              <a:rPr lang="en-GB" sz="1600" b="1" dirty="0" err="1"/>
              <a:t>sut</a:t>
            </a:r>
            <a:r>
              <a:rPr lang="en-GB" sz="1600" b="1" dirty="0"/>
              <a:t> </a:t>
            </a:r>
            <a:r>
              <a:rPr lang="en-GB" sz="1600" b="1" dirty="0" err="1"/>
              <a:t>mae</a:t>
            </a:r>
            <a:r>
              <a:rPr lang="en-GB" sz="1600" b="1" dirty="0"/>
              <a:t> </a:t>
            </a:r>
            <a:r>
              <a:rPr lang="en-GB" sz="1600" b="1" dirty="0" err="1"/>
              <a:t>tlodi</a:t>
            </a:r>
            <a:r>
              <a:rPr lang="en-GB" sz="1600" b="1" dirty="0"/>
              <a:t> ac </a:t>
            </a:r>
            <a:r>
              <a:rPr lang="en-GB" sz="1600" b="1" dirty="0" err="1"/>
              <a:t>anfantais</a:t>
            </a:r>
            <a:r>
              <a:rPr lang="en-GB" sz="1600" b="1" dirty="0"/>
              <a:t> </a:t>
            </a:r>
            <a:r>
              <a:rPr lang="en-GB" sz="1600" b="1" dirty="0" err="1"/>
              <a:t>yn</a:t>
            </a:r>
            <a:r>
              <a:rPr lang="en-GB" sz="1600" b="1" dirty="0"/>
              <a:t> </a:t>
            </a:r>
            <a:r>
              <a:rPr lang="en-GB" sz="1600" b="1" dirty="0" err="1"/>
              <a:t>effeithio</a:t>
            </a:r>
            <a:r>
              <a:rPr lang="en-GB" sz="1600" b="1" dirty="0"/>
              <a:t> </a:t>
            </a:r>
            <a:r>
              <a:rPr lang="en-GB" sz="1600" b="1" dirty="0" err="1"/>
              <a:t>ar</a:t>
            </a:r>
            <a:r>
              <a:rPr lang="en-GB" sz="1600" b="1" dirty="0"/>
              <a:t> </a:t>
            </a:r>
            <a:r>
              <a:rPr lang="en-GB" sz="1600" b="1" dirty="0" err="1"/>
              <a:t>gyflawniadau</a:t>
            </a:r>
            <a:r>
              <a:rPr lang="en-GB" sz="1600" b="1" dirty="0"/>
              <a:t> a </a:t>
            </a:r>
            <a:r>
              <a:rPr lang="en-GB" sz="1600" b="1" dirty="0" err="1"/>
              <a:t>chynnydd</a:t>
            </a:r>
            <a:r>
              <a:rPr lang="en-GB" sz="1600" b="1" dirty="0"/>
              <a:t> </a:t>
            </a:r>
            <a:r>
              <a:rPr lang="en-GB" sz="1600" b="1" dirty="0" err="1"/>
              <a:t>disgyblion</a:t>
            </a:r>
            <a:r>
              <a:rPr lang="en-GB" sz="1600" b="1" dirty="0"/>
              <a:t>; </a:t>
            </a:r>
            <a:r>
              <a:rPr lang="en-GB" sz="1600" b="1" dirty="0" smtClean="0"/>
              <a:t>a</a:t>
            </a:r>
          </a:p>
          <a:p>
            <a:pPr marL="266700" indent="-266700" algn="l">
              <a:buFont typeface="Arial" pitchFamily="34" charset="0"/>
              <a:buChar char="•"/>
            </a:pPr>
            <a:r>
              <a:rPr lang="en-GB" sz="1600" b="1" dirty="0" err="1" smtClean="0"/>
              <a:t>gwybod</a:t>
            </a:r>
            <a:r>
              <a:rPr lang="en-GB" sz="1600" b="1" dirty="0" smtClean="0"/>
              <a:t> </a:t>
            </a:r>
            <a:r>
              <a:rPr lang="en-GB" sz="1600" b="1" dirty="0" err="1"/>
              <a:t>beth</a:t>
            </a:r>
            <a:r>
              <a:rPr lang="en-GB" sz="1600" b="1" dirty="0"/>
              <a:t> </a:t>
            </a:r>
            <a:r>
              <a:rPr lang="en-GB" sz="1600" b="1" dirty="0" err="1"/>
              <a:t>yw</a:t>
            </a:r>
            <a:r>
              <a:rPr lang="en-GB" sz="1600" b="1" dirty="0"/>
              <a:t> </a:t>
            </a:r>
            <a:r>
              <a:rPr lang="en-GB" sz="1600" b="1" dirty="0" err="1"/>
              <a:t>blaenoriaethau’r</a:t>
            </a:r>
            <a:r>
              <a:rPr lang="en-GB" sz="1600" b="1" dirty="0"/>
              <a:t> </a:t>
            </a:r>
            <a:r>
              <a:rPr lang="en-GB" sz="1600" b="1" dirty="0" err="1"/>
              <a:t>ysgol</a:t>
            </a:r>
            <a:r>
              <a:rPr lang="en-GB" sz="1600" b="1" dirty="0"/>
              <a:t> </a:t>
            </a:r>
            <a:r>
              <a:rPr lang="en-GB" sz="1600" b="1" dirty="0" err="1"/>
              <a:t>ar</a:t>
            </a:r>
            <a:r>
              <a:rPr lang="en-GB" sz="1600" b="1" dirty="0"/>
              <a:t> </a:t>
            </a:r>
            <a:r>
              <a:rPr lang="en-GB" sz="1600" b="1" dirty="0" err="1"/>
              <a:t>gyfer</a:t>
            </a:r>
            <a:r>
              <a:rPr lang="en-GB" sz="1600" b="1" dirty="0"/>
              <a:t> </a:t>
            </a:r>
            <a:r>
              <a:rPr lang="en-GB" sz="1600" b="1" dirty="0" err="1"/>
              <a:t>mynd</a:t>
            </a:r>
            <a:r>
              <a:rPr lang="en-GB" sz="1600" b="1" dirty="0"/>
              <a:t> </a:t>
            </a:r>
            <a:r>
              <a:rPr lang="en-GB" sz="1600" b="1" dirty="0" err="1"/>
              <a:t>i’r</a:t>
            </a:r>
            <a:r>
              <a:rPr lang="en-GB" sz="1600" b="1" dirty="0"/>
              <a:t> </a:t>
            </a:r>
            <a:r>
              <a:rPr lang="en-GB" sz="1600" b="1" dirty="0" err="1"/>
              <a:t>afael</a:t>
            </a:r>
            <a:r>
              <a:rPr lang="en-GB" sz="1600" b="1" dirty="0"/>
              <a:t> ag </a:t>
            </a:r>
            <a:r>
              <a:rPr lang="en-GB" sz="1600" b="1" dirty="0" err="1"/>
              <a:t>anfantais</a:t>
            </a:r>
            <a:r>
              <a:rPr lang="en-GB" sz="1600" b="1" dirty="0"/>
              <a:t> a </a:t>
            </a:r>
            <a:r>
              <a:rPr lang="en-GB" sz="1600" b="1" dirty="0" err="1"/>
              <a:t>nodwyd</a:t>
            </a:r>
            <a:r>
              <a:rPr lang="en-GB" sz="1600" b="1" dirty="0"/>
              <a:t> </a:t>
            </a:r>
            <a:r>
              <a:rPr lang="en-GB" sz="1600" b="1" dirty="0" err="1"/>
              <a:t>yng</a:t>
            </a:r>
            <a:r>
              <a:rPr lang="en-GB" sz="1600" b="1" dirty="0"/>
              <a:t> </a:t>
            </a:r>
            <a:r>
              <a:rPr lang="en-GB" sz="1600" b="1" dirty="0" err="1"/>
              <a:t>nghynllun</a:t>
            </a:r>
            <a:r>
              <a:rPr lang="en-GB" sz="1600" b="1" dirty="0"/>
              <a:t> </a:t>
            </a:r>
            <a:r>
              <a:rPr lang="en-GB" sz="1600" b="1" dirty="0" err="1"/>
              <a:t>gwella’r</a:t>
            </a:r>
            <a:r>
              <a:rPr lang="en-GB" sz="1600" b="1" dirty="0"/>
              <a:t> </a:t>
            </a:r>
            <a:r>
              <a:rPr lang="en-GB" sz="1600" b="1" dirty="0" err="1"/>
              <a:t>ysgol</a:t>
            </a:r>
            <a:r>
              <a:rPr lang="en-GB" sz="1600" b="1" dirty="0"/>
              <a:t>.</a:t>
            </a:r>
            <a:endParaRPr lang="en-GB" sz="1600" b="1" dirty="0" smtClean="0"/>
          </a:p>
          <a:p>
            <a:pPr marL="609600" indent="-609600" algn="l">
              <a:buFont typeface="Arial" pitchFamily="34" charset="0"/>
              <a:buChar char="•"/>
            </a:pPr>
            <a:endParaRPr lang="en-GB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Content Placeholder 2"/>
          <p:cNvSpPr>
            <a:spLocks noGrp="1"/>
          </p:cNvSpPr>
          <p:nvPr>
            <p:ph idx="1"/>
          </p:nvPr>
        </p:nvSpPr>
        <p:spPr>
          <a:xfrm>
            <a:off x="251520" y="1484784"/>
            <a:ext cx="8496944" cy="4681066"/>
          </a:xfrm>
        </p:spPr>
        <p:txBody>
          <a:bodyPr/>
          <a:lstStyle/>
          <a:p>
            <a:pPr marL="609600" indent="-609600">
              <a:buNone/>
            </a:pPr>
            <a:r>
              <a:rPr lang="en-GB" sz="2400" b="1" dirty="0" err="1" smtClean="0">
                <a:solidFill>
                  <a:srgbClr val="FF0000"/>
                </a:solidFill>
              </a:rPr>
              <a:t>Sleid</a:t>
            </a:r>
            <a:r>
              <a:rPr lang="en-GB" sz="2400" b="1" dirty="0" smtClean="0">
                <a:solidFill>
                  <a:srgbClr val="FF0000"/>
                </a:solidFill>
              </a:rPr>
              <a:t> 2:  </a:t>
            </a:r>
            <a:r>
              <a:rPr lang="en-GB" sz="2400" b="1" dirty="0" err="1">
                <a:solidFill>
                  <a:srgbClr val="FF0000"/>
                </a:solidFill>
              </a:rPr>
              <a:t>Sut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dylem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ni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ddiffinio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disgyblion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dan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anfantais</a:t>
            </a:r>
            <a:r>
              <a:rPr lang="en-GB" sz="2400" b="1" dirty="0">
                <a:solidFill>
                  <a:srgbClr val="FF0000"/>
                </a:solidFill>
              </a:rPr>
              <a:t>?</a:t>
            </a:r>
          </a:p>
          <a:p>
            <a:pPr marL="609600" indent="-609600">
              <a:buNone/>
            </a:pPr>
            <a:endParaRPr lang="en-GB" sz="2400" b="1" dirty="0"/>
          </a:p>
          <a:p>
            <a:pPr marL="0" indent="0">
              <a:buNone/>
            </a:pPr>
            <a:r>
              <a:rPr lang="en-GB" sz="2400" b="1" dirty="0" err="1"/>
              <a:t>Mae’n</a:t>
            </a:r>
            <a:r>
              <a:rPr lang="en-GB" sz="2400" b="1" dirty="0"/>
              <a:t> </a:t>
            </a:r>
            <a:r>
              <a:rPr lang="en-GB" sz="2400" b="1" dirty="0" err="1"/>
              <a:t>bwysig</a:t>
            </a:r>
            <a:r>
              <a:rPr lang="en-GB" sz="2400" b="1" dirty="0"/>
              <a:t> </a:t>
            </a:r>
            <a:r>
              <a:rPr lang="en-GB" sz="2400" b="1" dirty="0" err="1"/>
              <a:t>cael</a:t>
            </a:r>
            <a:r>
              <a:rPr lang="en-GB" sz="2400" b="1" dirty="0"/>
              <a:t> </a:t>
            </a:r>
            <a:r>
              <a:rPr lang="en-GB" sz="2400" b="1" dirty="0" err="1"/>
              <a:t>ystod</a:t>
            </a:r>
            <a:r>
              <a:rPr lang="en-GB" sz="2400" b="1" dirty="0"/>
              <a:t> </a:t>
            </a:r>
            <a:r>
              <a:rPr lang="en-GB" sz="2400" b="1" dirty="0" err="1"/>
              <a:t>eang</a:t>
            </a:r>
            <a:r>
              <a:rPr lang="en-GB" sz="2400" b="1" dirty="0"/>
              <a:t> o </a:t>
            </a:r>
            <a:r>
              <a:rPr lang="en-GB" sz="2400" b="1" dirty="0" err="1"/>
              <a:t>feini</a:t>
            </a:r>
            <a:r>
              <a:rPr lang="en-GB" sz="2400" b="1" dirty="0"/>
              <a:t> </a:t>
            </a:r>
            <a:r>
              <a:rPr lang="en-GB" sz="2400" b="1" dirty="0" err="1"/>
              <a:t>prawf</a:t>
            </a:r>
            <a:r>
              <a:rPr lang="en-GB" sz="2400" b="1" dirty="0"/>
              <a:t> </a:t>
            </a:r>
            <a:r>
              <a:rPr lang="en-GB" sz="2400" b="1" dirty="0" err="1"/>
              <a:t>ar</a:t>
            </a:r>
            <a:r>
              <a:rPr lang="en-GB" sz="2400" b="1" dirty="0"/>
              <a:t> </a:t>
            </a:r>
            <a:r>
              <a:rPr lang="en-GB" sz="2400" b="1" dirty="0" err="1"/>
              <a:t>gyfer</a:t>
            </a:r>
            <a:r>
              <a:rPr lang="en-GB" sz="2400" b="1" dirty="0"/>
              <a:t> </a:t>
            </a:r>
            <a:r>
              <a:rPr lang="en-GB" sz="2400" b="1" dirty="0" err="1"/>
              <a:t>nodi</a:t>
            </a:r>
            <a:r>
              <a:rPr lang="en-GB" sz="2400" b="1" dirty="0"/>
              <a:t> </a:t>
            </a:r>
            <a:r>
              <a:rPr lang="en-GB" sz="2400" b="1" dirty="0" err="1"/>
              <a:t>disgyblion</a:t>
            </a:r>
            <a:r>
              <a:rPr lang="en-GB" sz="2400" b="1" dirty="0"/>
              <a:t> </a:t>
            </a:r>
            <a:r>
              <a:rPr lang="en-GB" sz="2400" b="1" dirty="0" err="1"/>
              <a:t>dan</a:t>
            </a:r>
            <a:r>
              <a:rPr lang="en-GB" sz="2400" b="1" dirty="0"/>
              <a:t> </a:t>
            </a:r>
            <a:r>
              <a:rPr lang="en-GB" sz="2400" b="1" dirty="0" err="1"/>
              <a:t>anfantais</a:t>
            </a:r>
            <a:r>
              <a:rPr lang="en-GB" sz="2400" b="1" dirty="0"/>
              <a:t>.  Mae </a:t>
            </a:r>
            <a:r>
              <a:rPr lang="en-GB" sz="2400" b="1" dirty="0" err="1"/>
              <a:t>disgyblion</a:t>
            </a:r>
            <a:r>
              <a:rPr lang="en-GB" sz="2400" b="1" dirty="0"/>
              <a:t> </a:t>
            </a:r>
            <a:r>
              <a:rPr lang="en-GB" sz="2400" b="1" dirty="0" err="1"/>
              <a:t>dan</a:t>
            </a:r>
            <a:r>
              <a:rPr lang="en-GB" sz="2400" b="1" dirty="0"/>
              <a:t> </a:t>
            </a:r>
            <a:r>
              <a:rPr lang="en-GB" sz="2400" b="1" dirty="0" err="1"/>
              <a:t>anfantais</a:t>
            </a:r>
            <a:r>
              <a:rPr lang="en-GB" sz="2400" b="1" dirty="0"/>
              <a:t> </a:t>
            </a:r>
            <a:r>
              <a:rPr lang="en-GB" sz="2400" b="1" dirty="0" err="1"/>
              <a:t>yn</a:t>
            </a:r>
            <a:r>
              <a:rPr lang="en-GB" sz="2400" b="1" dirty="0"/>
              <a:t> </a:t>
            </a:r>
            <a:r>
              <a:rPr lang="en-GB" sz="2400" b="1" dirty="0" err="1"/>
              <a:t>cynnwys</a:t>
            </a:r>
            <a:r>
              <a:rPr lang="en-GB" sz="2400" b="1" dirty="0"/>
              <a:t>:</a:t>
            </a:r>
          </a:p>
          <a:p>
            <a:pPr marL="609600" indent="-609600">
              <a:buNone/>
            </a:pPr>
            <a:endParaRPr lang="en-GB" sz="2400" b="1" dirty="0"/>
          </a:p>
          <a:p>
            <a:pPr marL="609600">
              <a:buNone/>
            </a:pPr>
            <a:r>
              <a:rPr lang="en-GB" sz="2400" b="1" dirty="0"/>
              <a:t>•	</a:t>
            </a:r>
            <a:r>
              <a:rPr lang="en-GB" sz="2400" b="1" dirty="0" smtClean="0"/>
              <a:t>y </a:t>
            </a:r>
            <a:r>
              <a:rPr lang="en-GB" sz="2400" b="1" dirty="0" err="1"/>
              <a:t>rhai</a:t>
            </a:r>
            <a:r>
              <a:rPr lang="en-GB" sz="2400" b="1" dirty="0"/>
              <a:t> </a:t>
            </a:r>
            <a:r>
              <a:rPr lang="en-GB" sz="2400" b="1" dirty="0" err="1"/>
              <a:t>sy’n</a:t>
            </a:r>
            <a:r>
              <a:rPr lang="en-GB" sz="2400" b="1" dirty="0"/>
              <a:t> </a:t>
            </a:r>
            <a:r>
              <a:rPr lang="en-GB" sz="2400" b="1" dirty="0" err="1"/>
              <a:t>gymwys</a:t>
            </a:r>
            <a:r>
              <a:rPr lang="en-GB" sz="2400" b="1" dirty="0"/>
              <a:t> </a:t>
            </a:r>
            <a:r>
              <a:rPr lang="en-GB" sz="2400" b="1" dirty="0" err="1"/>
              <a:t>i</a:t>
            </a:r>
            <a:r>
              <a:rPr lang="en-GB" sz="2400" b="1" dirty="0"/>
              <a:t> </a:t>
            </a:r>
            <a:r>
              <a:rPr lang="en-GB" sz="2400" b="1" dirty="0" err="1"/>
              <a:t>gael</a:t>
            </a:r>
            <a:r>
              <a:rPr lang="en-GB" sz="2400" b="1" dirty="0"/>
              <a:t> </a:t>
            </a:r>
            <a:r>
              <a:rPr lang="en-GB" sz="2400" b="1" dirty="0" err="1"/>
              <a:t>prydau</a:t>
            </a:r>
            <a:r>
              <a:rPr lang="en-GB" sz="2400" b="1" dirty="0"/>
              <a:t> </a:t>
            </a:r>
            <a:r>
              <a:rPr lang="en-GB" sz="2400" b="1" dirty="0" err="1"/>
              <a:t>ysgol</a:t>
            </a:r>
            <a:r>
              <a:rPr lang="en-GB" sz="2400" b="1" dirty="0"/>
              <a:t> am </a:t>
            </a:r>
            <a:r>
              <a:rPr lang="en-GB" sz="2400" b="1" dirty="0" err="1"/>
              <a:t>ddim</a:t>
            </a:r>
            <a:r>
              <a:rPr lang="en-GB" sz="2400" b="1" dirty="0"/>
              <a:t>;</a:t>
            </a:r>
          </a:p>
          <a:p>
            <a:pPr marL="609600">
              <a:buNone/>
            </a:pPr>
            <a:r>
              <a:rPr lang="en-GB" sz="2400" b="1" dirty="0"/>
              <a:t>•	y </a:t>
            </a:r>
            <a:r>
              <a:rPr lang="en-GB" sz="2400" b="1" dirty="0" err="1"/>
              <a:t>rhai</a:t>
            </a:r>
            <a:r>
              <a:rPr lang="en-GB" sz="2400" b="1" dirty="0"/>
              <a:t> o </a:t>
            </a:r>
            <a:r>
              <a:rPr lang="en-GB" sz="2400" b="1" dirty="0" err="1"/>
              <a:t>grwpiau</a:t>
            </a:r>
            <a:r>
              <a:rPr lang="en-GB" sz="2400" b="1" dirty="0"/>
              <a:t> </a:t>
            </a:r>
            <a:r>
              <a:rPr lang="en-GB" sz="2400" b="1" dirty="0" err="1"/>
              <a:t>lleiafrifol</a:t>
            </a:r>
            <a:r>
              <a:rPr lang="en-GB" sz="2400" b="1" dirty="0"/>
              <a:t>;</a:t>
            </a:r>
          </a:p>
          <a:p>
            <a:pPr marL="609600">
              <a:buNone/>
            </a:pPr>
            <a:r>
              <a:rPr lang="en-GB" sz="2400" b="1" dirty="0"/>
              <a:t>•	y </a:t>
            </a:r>
            <a:r>
              <a:rPr lang="en-GB" sz="2400" b="1" dirty="0" err="1"/>
              <a:t>rhai</a:t>
            </a:r>
            <a:r>
              <a:rPr lang="en-GB" sz="2400" b="1" dirty="0"/>
              <a:t> </a:t>
            </a:r>
            <a:r>
              <a:rPr lang="en-GB" sz="2400" b="1" dirty="0" err="1"/>
              <a:t>mewn</a:t>
            </a:r>
            <a:r>
              <a:rPr lang="en-GB" sz="2400" b="1" dirty="0"/>
              <a:t> </a:t>
            </a:r>
            <a:r>
              <a:rPr lang="en-GB" sz="2400" b="1" dirty="0" err="1"/>
              <a:t>teuluoedd</a:t>
            </a:r>
            <a:r>
              <a:rPr lang="en-GB" sz="2400" b="1" dirty="0"/>
              <a:t> </a:t>
            </a:r>
            <a:r>
              <a:rPr lang="en-GB" sz="2400" b="1" dirty="0" err="1"/>
              <a:t>ar</a:t>
            </a:r>
            <a:r>
              <a:rPr lang="en-GB" sz="2400" b="1" dirty="0"/>
              <a:t> </a:t>
            </a:r>
            <a:r>
              <a:rPr lang="en-GB" sz="2400" b="1" dirty="0" err="1"/>
              <a:t>incwm</a:t>
            </a:r>
            <a:r>
              <a:rPr lang="en-GB" sz="2400" b="1" dirty="0"/>
              <a:t> </a:t>
            </a:r>
            <a:r>
              <a:rPr lang="en-GB" sz="2400" b="1" dirty="0" err="1"/>
              <a:t>isel</a:t>
            </a:r>
            <a:r>
              <a:rPr lang="en-GB" sz="2400" b="1" dirty="0"/>
              <a:t>;</a:t>
            </a:r>
          </a:p>
          <a:p>
            <a:pPr marL="609600">
              <a:buNone/>
            </a:pPr>
            <a:r>
              <a:rPr lang="en-GB" sz="2400" b="1" dirty="0"/>
              <a:t>•	plant </a:t>
            </a:r>
            <a:r>
              <a:rPr lang="en-GB" sz="2400" b="1" dirty="0" err="1"/>
              <a:t>sy’n</a:t>
            </a:r>
            <a:r>
              <a:rPr lang="en-GB" sz="2400" b="1" dirty="0"/>
              <a:t> </a:t>
            </a:r>
            <a:r>
              <a:rPr lang="en-GB" sz="2400" b="1" dirty="0" err="1"/>
              <a:t>derbyn</a:t>
            </a:r>
            <a:r>
              <a:rPr lang="en-GB" sz="2400" b="1" dirty="0"/>
              <a:t> </a:t>
            </a:r>
            <a:r>
              <a:rPr lang="en-GB" sz="2400" b="1" dirty="0" err="1"/>
              <a:t>gofal</a:t>
            </a:r>
            <a:r>
              <a:rPr lang="en-GB" sz="2400" b="1" dirty="0"/>
              <a:t>; a</a:t>
            </a:r>
          </a:p>
          <a:p>
            <a:pPr marL="609600">
              <a:buNone/>
            </a:pPr>
            <a:r>
              <a:rPr lang="en-GB" sz="2400" b="1" dirty="0"/>
              <a:t>•	</a:t>
            </a:r>
            <a:r>
              <a:rPr lang="en-GB" sz="2400" b="1" dirty="0" err="1"/>
              <a:t>phlant</a:t>
            </a:r>
            <a:r>
              <a:rPr lang="en-GB" sz="2400" b="1" dirty="0"/>
              <a:t> </a:t>
            </a:r>
            <a:r>
              <a:rPr lang="en-GB" sz="2400" b="1" dirty="0" err="1"/>
              <a:t>teithwyr</a:t>
            </a:r>
            <a:r>
              <a:rPr lang="en-GB" sz="2400" b="1" dirty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650" y="836712"/>
            <a:ext cx="7772400" cy="6021288"/>
          </a:xfrm>
        </p:spPr>
        <p:txBody>
          <a:bodyPr/>
          <a:lstStyle/>
          <a:p>
            <a:pPr marL="0" indent="0">
              <a:buNone/>
            </a:pPr>
            <a:r>
              <a:rPr lang="en-GB" sz="2000" b="1" dirty="0" err="1">
                <a:solidFill>
                  <a:srgbClr val="FF0000"/>
                </a:solidFill>
              </a:rPr>
              <a:t>Sleid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smtClean="0">
                <a:solidFill>
                  <a:srgbClr val="FF0000"/>
                </a:solidFill>
              </a:rPr>
              <a:t>3:  </a:t>
            </a:r>
            <a:r>
              <a:rPr lang="en-GB" sz="2000" b="1" dirty="0" err="1">
                <a:solidFill>
                  <a:srgbClr val="FF0000"/>
                </a:solidFill>
              </a:rPr>
              <a:t>Canran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yr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ysgol</a:t>
            </a:r>
            <a:r>
              <a:rPr lang="en-GB" sz="2000" b="1" dirty="0">
                <a:solidFill>
                  <a:srgbClr val="FF0000"/>
                </a:solidFill>
              </a:rPr>
              <a:t> o </a:t>
            </a:r>
            <a:r>
              <a:rPr lang="en-GB" sz="2000" b="1" dirty="0" err="1">
                <a:solidFill>
                  <a:srgbClr val="FF0000"/>
                </a:solidFill>
              </a:rPr>
              <a:t>ddisgyblion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endParaRPr lang="en-GB" sz="20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sz="2000" b="1" dirty="0" err="1" smtClean="0">
                <a:solidFill>
                  <a:srgbClr val="FF0000"/>
                </a:solidFill>
              </a:rPr>
              <a:t>oed</a:t>
            </a:r>
            <a:r>
              <a:rPr lang="en-GB" sz="2000" b="1" dirty="0" smtClean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ysgol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statudol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sydd</a:t>
            </a:r>
            <a:r>
              <a:rPr lang="en-GB" sz="2000" b="1" dirty="0">
                <a:solidFill>
                  <a:srgbClr val="FF0000"/>
                </a:solidFill>
              </a:rPr>
              <a:t> â </a:t>
            </a:r>
            <a:r>
              <a:rPr lang="en-GB" sz="2000" b="1" dirty="0" err="1">
                <a:solidFill>
                  <a:srgbClr val="FF0000"/>
                </a:solidFill>
              </a:rPr>
              <a:t>hawl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i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gael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PYDd</a:t>
            </a:r>
            <a:r>
              <a:rPr lang="en-GB" sz="2000" b="1" dirty="0">
                <a:solidFill>
                  <a:srgbClr val="FF0000"/>
                </a:solidFill>
              </a:rPr>
              <a:t> – </a:t>
            </a:r>
            <a:r>
              <a:rPr lang="en-GB" sz="2000" b="1" dirty="0" err="1">
                <a:solidFill>
                  <a:srgbClr val="FF0000"/>
                </a:solidFill>
              </a:rPr>
              <a:t>cyfartaledd</a:t>
            </a:r>
            <a:r>
              <a:rPr lang="en-GB" sz="2000" b="1" dirty="0">
                <a:solidFill>
                  <a:srgbClr val="FF0000"/>
                </a:solidFill>
              </a:rPr>
              <a:t> 3 </a:t>
            </a:r>
            <a:r>
              <a:rPr lang="en-GB" sz="2000" b="1" dirty="0" err="1">
                <a:solidFill>
                  <a:srgbClr val="FF0000"/>
                </a:solidFill>
              </a:rPr>
              <a:t>blynedd</a:t>
            </a:r>
            <a:endParaRPr lang="en-GB" sz="20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sz="10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sz="2000" dirty="0" err="1">
                <a:solidFill>
                  <a:srgbClr val="0070C0"/>
                </a:solidFill>
              </a:rPr>
              <a:t>Dylech</a:t>
            </a:r>
            <a:r>
              <a:rPr lang="en-GB" sz="2000" dirty="0">
                <a:solidFill>
                  <a:srgbClr val="0070C0"/>
                </a:solidFill>
              </a:rPr>
              <a:t> </a:t>
            </a:r>
            <a:r>
              <a:rPr lang="en-GB" sz="2000" dirty="0" err="1">
                <a:solidFill>
                  <a:srgbClr val="0070C0"/>
                </a:solidFill>
              </a:rPr>
              <a:t>fewnosod</a:t>
            </a:r>
            <a:r>
              <a:rPr lang="en-GB" sz="2000" dirty="0">
                <a:solidFill>
                  <a:srgbClr val="0070C0"/>
                </a:solidFill>
              </a:rPr>
              <a:t> </a:t>
            </a:r>
            <a:r>
              <a:rPr lang="en-GB" sz="2000" dirty="0" err="1">
                <a:solidFill>
                  <a:srgbClr val="0070C0"/>
                </a:solidFill>
              </a:rPr>
              <a:t>siart</a:t>
            </a:r>
            <a:r>
              <a:rPr lang="en-GB" sz="2000" dirty="0">
                <a:solidFill>
                  <a:srgbClr val="0070C0"/>
                </a:solidFill>
              </a:rPr>
              <a:t> 1.2b o set </a:t>
            </a:r>
            <a:r>
              <a:rPr lang="en-GB" sz="2000" dirty="0" err="1">
                <a:solidFill>
                  <a:srgbClr val="0070C0"/>
                </a:solidFill>
              </a:rPr>
              <a:t>ddata</a:t>
            </a:r>
            <a:r>
              <a:rPr lang="en-GB" sz="2000" dirty="0">
                <a:solidFill>
                  <a:srgbClr val="0070C0"/>
                </a:solidFill>
              </a:rPr>
              <a:t> </a:t>
            </a:r>
            <a:r>
              <a:rPr lang="en-GB" sz="2000" dirty="0" err="1">
                <a:solidFill>
                  <a:srgbClr val="0070C0"/>
                </a:solidFill>
              </a:rPr>
              <a:t>graidd</a:t>
            </a:r>
            <a:r>
              <a:rPr lang="en-GB" sz="2000" dirty="0">
                <a:solidFill>
                  <a:srgbClr val="0070C0"/>
                </a:solidFill>
              </a:rPr>
              <a:t> </a:t>
            </a:r>
            <a:r>
              <a:rPr lang="en-GB" sz="2000" dirty="0" err="1">
                <a:solidFill>
                  <a:srgbClr val="0070C0"/>
                </a:solidFill>
              </a:rPr>
              <a:t>Cymru</a:t>
            </a:r>
            <a:r>
              <a:rPr lang="en-GB" sz="2000" dirty="0">
                <a:solidFill>
                  <a:srgbClr val="0070C0"/>
                </a:solidFill>
              </a:rPr>
              <a:t> </a:t>
            </a:r>
            <a:r>
              <a:rPr lang="en-GB" sz="2000" dirty="0" err="1">
                <a:solidFill>
                  <a:srgbClr val="0070C0"/>
                </a:solidFill>
              </a:rPr>
              <a:t>Gyfan</a:t>
            </a:r>
            <a:r>
              <a:rPr lang="en-GB" sz="2000" dirty="0">
                <a:solidFill>
                  <a:srgbClr val="0070C0"/>
                </a:solidFill>
              </a:rPr>
              <a:t> </a:t>
            </a:r>
            <a:r>
              <a:rPr lang="en-GB" sz="2000" dirty="0" err="1">
                <a:solidFill>
                  <a:srgbClr val="0070C0"/>
                </a:solidFill>
              </a:rPr>
              <a:t>yr</a:t>
            </a:r>
            <a:r>
              <a:rPr lang="en-GB" sz="2000" dirty="0">
                <a:solidFill>
                  <a:srgbClr val="0070C0"/>
                </a:solidFill>
              </a:rPr>
              <a:t> </a:t>
            </a:r>
            <a:r>
              <a:rPr lang="en-GB" sz="2000" dirty="0" err="1">
                <a:solidFill>
                  <a:srgbClr val="0070C0"/>
                </a:solidFill>
              </a:rPr>
              <a:t>ysgol</a:t>
            </a:r>
            <a:r>
              <a:rPr lang="en-GB" sz="2000" dirty="0">
                <a:solidFill>
                  <a:srgbClr val="0070C0"/>
                </a:solidFill>
              </a:rPr>
              <a:t>.  </a:t>
            </a:r>
            <a:r>
              <a:rPr lang="en-GB" sz="2000" dirty="0" err="1">
                <a:solidFill>
                  <a:srgbClr val="0070C0"/>
                </a:solidFill>
              </a:rPr>
              <a:t>Mae’r</a:t>
            </a:r>
            <a:r>
              <a:rPr lang="en-GB" sz="2000" dirty="0">
                <a:solidFill>
                  <a:srgbClr val="0070C0"/>
                </a:solidFill>
              </a:rPr>
              <a:t> </a:t>
            </a:r>
            <a:r>
              <a:rPr lang="en-GB" sz="2000" dirty="0" err="1">
                <a:solidFill>
                  <a:srgbClr val="0070C0"/>
                </a:solidFill>
              </a:rPr>
              <a:t>siart</a:t>
            </a:r>
            <a:r>
              <a:rPr lang="en-GB" sz="2000" dirty="0">
                <a:solidFill>
                  <a:srgbClr val="0070C0"/>
                </a:solidFill>
              </a:rPr>
              <a:t> </a:t>
            </a:r>
            <a:r>
              <a:rPr lang="en-GB" sz="2000" dirty="0" err="1">
                <a:solidFill>
                  <a:srgbClr val="0070C0"/>
                </a:solidFill>
              </a:rPr>
              <a:t>canlynol</a:t>
            </a:r>
            <a:r>
              <a:rPr lang="en-GB" sz="2000" dirty="0">
                <a:solidFill>
                  <a:srgbClr val="0070C0"/>
                </a:solidFill>
              </a:rPr>
              <a:t> </a:t>
            </a:r>
            <a:r>
              <a:rPr lang="en-GB" sz="2000" dirty="0" err="1">
                <a:solidFill>
                  <a:srgbClr val="0070C0"/>
                </a:solidFill>
              </a:rPr>
              <a:t>yn</a:t>
            </a:r>
            <a:r>
              <a:rPr lang="en-GB" sz="2000" dirty="0">
                <a:solidFill>
                  <a:srgbClr val="0070C0"/>
                </a:solidFill>
              </a:rPr>
              <a:t> </a:t>
            </a:r>
            <a:r>
              <a:rPr lang="en-GB" sz="2000" dirty="0" err="1">
                <a:solidFill>
                  <a:srgbClr val="0070C0"/>
                </a:solidFill>
              </a:rPr>
              <a:t>dangos</a:t>
            </a:r>
            <a:r>
              <a:rPr lang="en-GB" sz="2000" dirty="0">
                <a:solidFill>
                  <a:srgbClr val="0070C0"/>
                </a:solidFill>
              </a:rPr>
              <a:t> </a:t>
            </a:r>
            <a:r>
              <a:rPr lang="en-GB" sz="2000" dirty="0" err="1">
                <a:solidFill>
                  <a:srgbClr val="0070C0"/>
                </a:solidFill>
              </a:rPr>
              <a:t>enghraifft</a:t>
            </a:r>
            <a:r>
              <a:rPr lang="en-GB" sz="2000" dirty="0">
                <a:solidFill>
                  <a:srgbClr val="0070C0"/>
                </a:solidFill>
              </a:rPr>
              <a:t> </a:t>
            </a:r>
            <a:r>
              <a:rPr lang="en-GB" sz="2000" dirty="0" err="1">
                <a:solidFill>
                  <a:srgbClr val="0070C0"/>
                </a:solidFill>
              </a:rPr>
              <a:t>o’r</a:t>
            </a:r>
            <a:r>
              <a:rPr lang="en-GB" sz="2000" dirty="0">
                <a:solidFill>
                  <a:srgbClr val="0070C0"/>
                </a:solidFill>
              </a:rPr>
              <a:t> </a:t>
            </a:r>
            <a:r>
              <a:rPr lang="en-GB" sz="2000" dirty="0" err="1">
                <a:solidFill>
                  <a:srgbClr val="0070C0"/>
                </a:solidFill>
              </a:rPr>
              <a:t>tabl</a:t>
            </a:r>
            <a:r>
              <a:rPr lang="en-GB" sz="2000" dirty="0">
                <a:solidFill>
                  <a:srgbClr val="0070C0"/>
                </a:solidFill>
              </a:rPr>
              <a:t> </a:t>
            </a:r>
            <a:r>
              <a:rPr lang="en-GB" sz="2000" dirty="0" err="1">
                <a:solidFill>
                  <a:srgbClr val="0070C0"/>
                </a:solidFill>
              </a:rPr>
              <a:t>hwn</a:t>
            </a:r>
            <a:r>
              <a:rPr lang="en-GB" sz="2000" dirty="0">
                <a:solidFill>
                  <a:srgbClr val="0070C0"/>
                </a:solidFill>
              </a:rPr>
              <a:t>.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852936"/>
            <a:ext cx="7488241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8611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650" y="620688"/>
            <a:ext cx="7772400" cy="6237312"/>
          </a:xfrm>
        </p:spPr>
        <p:txBody>
          <a:bodyPr/>
          <a:lstStyle/>
          <a:p>
            <a:pPr marL="0" indent="0">
              <a:buNone/>
            </a:pPr>
            <a:r>
              <a:rPr lang="en-GB" sz="2200" b="1" dirty="0" err="1" smtClean="0">
                <a:solidFill>
                  <a:srgbClr val="FF0000"/>
                </a:solidFill>
              </a:rPr>
              <a:t>Sleid</a:t>
            </a:r>
            <a:r>
              <a:rPr lang="en-GB" sz="2200" b="1" dirty="0" smtClean="0">
                <a:solidFill>
                  <a:srgbClr val="FF0000"/>
                </a:solidFill>
              </a:rPr>
              <a:t> 4:  </a:t>
            </a:r>
            <a:r>
              <a:rPr lang="en-GB" sz="2200" b="1" dirty="0">
                <a:solidFill>
                  <a:srgbClr val="FF0000"/>
                </a:solidFill>
              </a:rPr>
              <a:t>Mae </a:t>
            </a:r>
            <a:r>
              <a:rPr lang="en-GB" sz="2200" b="1" dirty="0" err="1">
                <a:solidFill>
                  <a:srgbClr val="FF0000"/>
                </a:solidFill>
              </a:rPr>
              <a:t>astudiaethau</a:t>
            </a:r>
            <a:r>
              <a:rPr lang="en-GB" sz="2200" b="1" dirty="0">
                <a:solidFill>
                  <a:srgbClr val="FF0000"/>
                </a:solidFill>
              </a:rPr>
              <a:t> </a:t>
            </a:r>
            <a:r>
              <a:rPr lang="en-GB" sz="2200" b="1" dirty="0" err="1">
                <a:solidFill>
                  <a:srgbClr val="FF0000"/>
                </a:solidFill>
              </a:rPr>
              <a:t>ar</a:t>
            </a:r>
            <a:r>
              <a:rPr lang="en-GB" sz="2200" b="1" dirty="0">
                <a:solidFill>
                  <a:srgbClr val="FF0000"/>
                </a:solidFill>
              </a:rPr>
              <a:t> </a:t>
            </a:r>
            <a:r>
              <a:rPr lang="en-GB" sz="2200" b="1" dirty="0" err="1">
                <a:solidFill>
                  <a:srgbClr val="FF0000"/>
                </a:solidFill>
              </a:rPr>
              <a:t>dlodi</a:t>
            </a:r>
            <a:r>
              <a:rPr lang="en-GB" sz="2200" b="1" dirty="0">
                <a:solidFill>
                  <a:srgbClr val="FF0000"/>
                </a:solidFill>
              </a:rPr>
              <a:t> </a:t>
            </a:r>
            <a:endParaRPr lang="en-GB" sz="22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sz="2200" b="1" dirty="0" smtClean="0">
                <a:solidFill>
                  <a:srgbClr val="FF0000"/>
                </a:solidFill>
              </a:rPr>
              <a:t>plant </a:t>
            </a:r>
            <a:r>
              <a:rPr lang="en-GB" sz="2200" b="1" dirty="0" err="1">
                <a:solidFill>
                  <a:srgbClr val="FF0000"/>
                </a:solidFill>
              </a:rPr>
              <a:t>yn</a:t>
            </a:r>
            <a:r>
              <a:rPr lang="en-GB" sz="2200" b="1" dirty="0">
                <a:solidFill>
                  <a:srgbClr val="FF0000"/>
                </a:solidFill>
              </a:rPr>
              <a:t> </a:t>
            </a:r>
            <a:r>
              <a:rPr lang="en-GB" sz="2200" b="1" dirty="0" err="1">
                <a:solidFill>
                  <a:srgbClr val="FF0000"/>
                </a:solidFill>
              </a:rPr>
              <a:t>dweud</a:t>
            </a:r>
            <a:r>
              <a:rPr lang="en-GB" sz="2200" b="1" dirty="0">
                <a:solidFill>
                  <a:srgbClr val="FF0000"/>
                </a:solidFill>
              </a:rPr>
              <a:t> y </a:t>
            </a:r>
            <a:r>
              <a:rPr lang="en-GB" sz="2200" b="1" dirty="0" err="1">
                <a:solidFill>
                  <a:srgbClr val="FF0000"/>
                </a:solidFill>
              </a:rPr>
              <a:t>canlynol</a:t>
            </a:r>
            <a:r>
              <a:rPr lang="en-GB" sz="2200" b="1" dirty="0">
                <a:solidFill>
                  <a:srgbClr val="FF0000"/>
                </a:solidFill>
              </a:rPr>
              <a:t> </a:t>
            </a:r>
            <a:r>
              <a:rPr lang="en-GB" sz="2200" b="1" dirty="0" err="1">
                <a:solidFill>
                  <a:srgbClr val="FF0000"/>
                </a:solidFill>
              </a:rPr>
              <a:t>wrthym</a:t>
            </a:r>
            <a:r>
              <a:rPr lang="en-GB" sz="2200" b="1" dirty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endParaRPr lang="en-GB" sz="2200" dirty="0"/>
          </a:p>
          <a:p>
            <a:pPr marL="444500" indent="-266700">
              <a:buNone/>
            </a:pPr>
            <a:r>
              <a:rPr lang="en-GB" sz="2200" dirty="0"/>
              <a:t>•	</a:t>
            </a:r>
            <a:r>
              <a:rPr lang="en-GB" sz="2000" dirty="0" smtClean="0"/>
              <a:t>bod </a:t>
            </a:r>
            <a:r>
              <a:rPr lang="en-GB" sz="2000" dirty="0"/>
              <a:t>y </a:t>
            </a:r>
            <a:r>
              <a:rPr lang="en-GB" sz="2000" dirty="0" err="1"/>
              <a:t>bwlch</a:t>
            </a:r>
            <a:r>
              <a:rPr lang="en-GB" sz="2000" dirty="0"/>
              <a:t> </a:t>
            </a:r>
            <a:r>
              <a:rPr lang="en-GB" sz="2000" dirty="0" err="1"/>
              <a:t>rhwng</a:t>
            </a:r>
            <a:r>
              <a:rPr lang="en-GB" sz="2000" dirty="0"/>
              <a:t> </a:t>
            </a:r>
            <a:r>
              <a:rPr lang="en-GB" sz="2000" dirty="0" err="1"/>
              <a:t>disgyblion</a:t>
            </a:r>
            <a:r>
              <a:rPr lang="en-GB" sz="2000" dirty="0"/>
              <a:t> o </a:t>
            </a:r>
            <a:r>
              <a:rPr lang="en-GB" sz="2000" dirty="0" err="1"/>
              <a:t>gefndiroedd</a:t>
            </a:r>
            <a:r>
              <a:rPr lang="en-GB" sz="2000" dirty="0"/>
              <a:t> </a:t>
            </a:r>
            <a:r>
              <a:rPr lang="en-GB" sz="2000" dirty="0" err="1"/>
              <a:t>cyfoethocach</a:t>
            </a:r>
            <a:r>
              <a:rPr lang="en-GB" sz="2000" dirty="0"/>
              <a:t> a </a:t>
            </a:r>
            <a:r>
              <a:rPr lang="en-GB" sz="2000" dirty="0" err="1"/>
              <a:t>thlotach</a:t>
            </a:r>
            <a:r>
              <a:rPr lang="en-GB" sz="2000" dirty="0"/>
              <a:t> </a:t>
            </a:r>
            <a:r>
              <a:rPr lang="en-GB" sz="2000" dirty="0" err="1"/>
              <a:t>yn</a:t>
            </a:r>
            <a:r>
              <a:rPr lang="en-GB" sz="2000" dirty="0"/>
              <a:t> </a:t>
            </a:r>
            <a:r>
              <a:rPr lang="en-GB" sz="2000" dirty="0" err="1"/>
              <a:t>ehangu’n</a:t>
            </a:r>
            <a:r>
              <a:rPr lang="en-GB" sz="2000" dirty="0"/>
              <a:t> </a:t>
            </a:r>
            <a:r>
              <a:rPr lang="en-GB" sz="2000" dirty="0" err="1"/>
              <a:t>arbennig</a:t>
            </a:r>
            <a:r>
              <a:rPr lang="en-GB" sz="2000" dirty="0"/>
              <a:t> o </a:t>
            </a:r>
            <a:r>
              <a:rPr lang="en-GB" sz="2000" dirty="0" err="1"/>
              <a:t>gyflym</a:t>
            </a:r>
            <a:r>
              <a:rPr lang="en-GB" sz="2000" dirty="0"/>
              <a:t> </a:t>
            </a:r>
            <a:r>
              <a:rPr lang="en-GB" sz="2000" dirty="0" err="1"/>
              <a:t>yn</a:t>
            </a:r>
            <a:r>
              <a:rPr lang="en-GB" sz="2000" dirty="0"/>
              <a:t> </a:t>
            </a:r>
            <a:r>
              <a:rPr lang="en-GB" sz="2000" dirty="0" err="1"/>
              <a:t>ystod</a:t>
            </a:r>
            <a:r>
              <a:rPr lang="en-GB" sz="2000" dirty="0"/>
              <a:t> </a:t>
            </a:r>
            <a:r>
              <a:rPr lang="en-GB" sz="2000" dirty="0" err="1"/>
              <a:t>yr</a:t>
            </a:r>
            <a:r>
              <a:rPr lang="en-GB" sz="2000" dirty="0"/>
              <a:t> </a:t>
            </a:r>
            <a:r>
              <a:rPr lang="en-GB" sz="2000" dirty="0" err="1"/>
              <a:t>ysgol</a:t>
            </a:r>
            <a:r>
              <a:rPr lang="en-GB" sz="2000" dirty="0"/>
              <a:t> </a:t>
            </a:r>
            <a:r>
              <a:rPr lang="en-GB" sz="2000" dirty="0" err="1"/>
              <a:t>gynradd</a:t>
            </a:r>
            <a:r>
              <a:rPr lang="en-GB" sz="2000" dirty="0"/>
              <a:t>;</a:t>
            </a:r>
          </a:p>
          <a:p>
            <a:pPr marL="444500" indent="-266700">
              <a:buNone/>
            </a:pPr>
            <a:r>
              <a:rPr lang="en-GB" sz="2000" dirty="0"/>
              <a:t>•	bod </a:t>
            </a:r>
            <a:r>
              <a:rPr lang="en-GB" sz="2000" dirty="0" err="1"/>
              <a:t>disgyblion</a:t>
            </a:r>
            <a:r>
              <a:rPr lang="en-GB" sz="2000" dirty="0"/>
              <a:t> </a:t>
            </a:r>
            <a:r>
              <a:rPr lang="en-GB" sz="2000" dirty="0" err="1"/>
              <a:t>dan</a:t>
            </a:r>
            <a:r>
              <a:rPr lang="en-GB" sz="2000" dirty="0"/>
              <a:t> </a:t>
            </a:r>
            <a:r>
              <a:rPr lang="en-GB" sz="2000" dirty="0" err="1"/>
              <a:t>anfantais</a:t>
            </a:r>
            <a:r>
              <a:rPr lang="en-GB" sz="2000" dirty="0"/>
              <a:t> </a:t>
            </a:r>
            <a:r>
              <a:rPr lang="en-GB" sz="2000" dirty="0" err="1"/>
              <a:t>mewn</a:t>
            </a:r>
            <a:r>
              <a:rPr lang="en-GB" sz="2000" dirty="0"/>
              <a:t> </a:t>
            </a:r>
            <a:r>
              <a:rPr lang="en-GB" sz="2000" dirty="0" err="1"/>
              <a:t>ysgolion</a:t>
            </a:r>
            <a:r>
              <a:rPr lang="en-GB" sz="2000" dirty="0"/>
              <a:t> </a:t>
            </a:r>
            <a:r>
              <a:rPr lang="en-GB" sz="2000" dirty="0" err="1"/>
              <a:t>cynradd</a:t>
            </a:r>
            <a:r>
              <a:rPr lang="en-GB" sz="2000" dirty="0"/>
              <a:t> </a:t>
            </a:r>
            <a:r>
              <a:rPr lang="en-GB" sz="2000" dirty="0" err="1"/>
              <a:t>yn</a:t>
            </a:r>
            <a:r>
              <a:rPr lang="en-GB" sz="2000" dirty="0"/>
              <a:t> </a:t>
            </a:r>
            <a:r>
              <a:rPr lang="en-GB" sz="2000" dirty="0" err="1"/>
              <a:t>fwy</a:t>
            </a:r>
            <a:r>
              <a:rPr lang="en-GB" sz="2000" dirty="0"/>
              <a:t> </a:t>
            </a:r>
            <a:r>
              <a:rPr lang="en-GB" sz="2000" dirty="0" err="1"/>
              <a:t>tebygol</a:t>
            </a:r>
            <a:r>
              <a:rPr lang="en-GB" sz="2000" dirty="0"/>
              <a:t> o </a:t>
            </a:r>
            <a:r>
              <a:rPr lang="en-GB" sz="2000" dirty="0" err="1"/>
              <a:t>fod</a:t>
            </a:r>
            <a:r>
              <a:rPr lang="en-GB" sz="2000" dirty="0"/>
              <a:t> </a:t>
            </a:r>
            <a:r>
              <a:rPr lang="en-GB" sz="2000" dirty="0" err="1"/>
              <a:t>heb</a:t>
            </a:r>
            <a:r>
              <a:rPr lang="en-GB" sz="2000" dirty="0"/>
              <a:t> </a:t>
            </a:r>
            <a:r>
              <a:rPr lang="en-GB" sz="2000" dirty="0" err="1"/>
              <a:t>uchelgais</a:t>
            </a:r>
            <a:r>
              <a:rPr lang="en-GB" sz="2000" dirty="0"/>
              <a:t> a </a:t>
            </a:r>
            <a:r>
              <a:rPr lang="en-GB" sz="2000" dirty="0" err="1"/>
              <a:t>hunan-barch</a:t>
            </a:r>
            <a:r>
              <a:rPr lang="en-GB" sz="2000" dirty="0"/>
              <a:t>, ac o </a:t>
            </a:r>
            <a:r>
              <a:rPr lang="en-GB" sz="2000" dirty="0" err="1"/>
              <a:t>fod</a:t>
            </a:r>
            <a:r>
              <a:rPr lang="en-GB" sz="2000" dirty="0"/>
              <a:t> â </a:t>
            </a:r>
            <a:r>
              <a:rPr lang="en-GB" sz="2000" dirty="0" err="1"/>
              <a:t>phroblemau</a:t>
            </a:r>
            <a:r>
              <a:rPr lang="en-GB" sz="2000" dirty="0"/>
              <a:t> </a:t>
            </a:r>
            <a:r>
              <a:rPr lang="en-GB" sz="2000" dirty="0" err="1"/>
              <a:t>ymddygiadol</a:t>
            </a:r>
            <a:r>
              <a:rPr lang="en-GB" sz="2000" dirty="0"/>
              <a:t> ac </a:t>
            </a:r>
            <a:r>
              <a:rPr lang="en-GB" sz="2000" dirty="0" err="1"/>
              <a:t>anhawster</a:t>
            </a:r>
            <a:r>
              <a:rPr lang="en-GB" sz="2000" dirty="0"/>
              <a:t> </a:t>
            </a:r>
            <a:r>
              <a:rPr lang="en-GB" sz="2000" dirty="0" err="1"/>
              <a:t>yn</a:t>
            </a:r>
            <a:r>
              <a:rPr lang="en-GB" sz="2000" dirty="0"/>
              <a:t> </a:t>
            </a:r>
            <a:r>
              <a:rPr lang="en-GB" sz="2000" dirty="0" err="1"/>
              <a:t>uniaethu</a:t>
            </a:r>
            <a:r>
              <a:rPr lang="en-GB" sz="2000" dirty="0"/>
              <a:t> </a:t>
            </a:r>
            <a:r>
              <a:rPr lang="en-GB" sz="2000" dirty="0" err="1"/>
              <a:t>â’u</a:t>
            </a:r>
            <a:r>
              <a:rPr lang="en-GB" sz="2000" dirty="0"/>
              <a:t> </a:t>
            </a:r>
            <a:r>
              <a:rPr lang="en-GB" sz="2000" dirty="0" err="1"/>
              <a:t>cyfoedion</a:t>
            </a:r>
            <a:r>
              <a:rPr lang="en-GB" sz="2000" dirty="0"/>
              <a:t>;</a:t>
            </a:r>
          </a:p>
          <a:p>
            <a:pPr marL="444500" indent="-266700">
              <a:buNone/>
            </a:pPr>
            <a:r>
              <a:rPr lang="en-GB" sz="2000" dirty="0"/>
              <a:t>•	bod </a:t>
            </a:r>
            <a:r>
              <a:rPr lang="en-GB" sz="2000" dirty="0" err="1"/>
              <a:t>bechgyn</a:t>
            </a:r>
            <a:r>
              <a:rPr lang="en-GB" sz="2000" dirty="0"/>
              <a:t> </a:t>
            </a:r>
            <a:r>
              <a:rPr lang="en-GB" sz="2000" dirty="0" err="1"/>
              <a:t>mor</a:t>
            </a:r>
            <a:r>
              <a:rPr lang="en-GB" sz="2000" dirty="0"/>
              <a:t> </a:t>
            </a:r>
            <a:r>
              <a:rPr lang="en-GB" sz="2000" dirty="0" err="1"/>
              <a:t>ifanc</a:t>
            </a:r>
            <a:r>
              <a:rPr lang="en-GB" sz="2000" dirty="0"/>
              <a:t> â </a:t>
            </a:r>
            <a:r>
              <a:rPr lang="en-GB" sz="2000" dirty="0" err="1"/>
              <a:t>naw</a:t>
            </a:r>
            <a:r>
              <a:rPr lang="en-GB" sz="2000" dirty="0"/>
              <a:t> </a:t>
            </a:r>
            <a:r>
              <a:rPr lang="en-GB" sz="2000" dirty="0" err="1"/>
              <a:t>mlwydd</a:t>
            </a:r>
            <a:r>
              <a:rPr lang="en-GB" sz="2000" dirty="0"/>
              <a:t> </a:t>
            </a:r>
            <a:r>
              <a:rPr lang="en-GB" sz="2000" dirty="0" err="1"/>
              <a:t>oed</a:t>
            </a:r>
            <a:r>
              <a:rPr lang="en-GB" sz="2000" dirty="0"/>
              <a:t> </a:t>
            </a:r>
            <a:r>
              <a:rPr lang="en-GB" sz="2000" dirty="0" err="1"/>
              <a:t>mewn</a:t>
            </a:r>
            <a:r>
              <a:rPr lang="en-GB" sz="2000" dirty="0"/>
              <a:t> </a:t>
            </a:r>
            <a:r>
              <a:rPr lang="en-GB" sz="2000" dirty="0" err="1"/>
              <a:t>ysgolion</a:t>
            </a:r>
            <a:r>
              <a:rPr lang="en-GB" sz="2000" dirty="0"/>
              <a:t> </a:t>
            </a:r>
            <a:r>
              <a:rPr lang="en-GB" sz="2000" dirty="0" err="1"/>
              <a:t>difreintiedig</a:t>
            </a:r>
            <a:r>
              <a:rPr lang="en-GB" sz="2000" dirty="0"/>
              <a:t> </a:t>
            </a:r>
            <a:r>
              <a:rPr lang="en-GB" sz="2000" dirty="0" err="1"/>
              <a:t>yn</a:t>
            </a:r>
            <a:r>
              <a:rPr lang="en-GB" sz="2000" dirty="0"/>
              <a:t> </a:t>
            </a:r>
            <a:r>
              <a:rPr lang="en-GB" sz="2000" dirty="0" err="1"/>
              <a:t>dadrithio</a:t>
            </a:r>
            <a:r>
              <a:rPr lang="en-GB" sz="2000" dirty="0"/>
              <a:t> </a:t>
            </a:r>
            <a:r>
              <a:rPr lang="en-GB" sz="2000" dirty="0" err="1"/>
              <a:t>gyda’r</a:t>
            </a:r>
            <a:r>
              <a:rPr lang="en-GB" sz="2000" dirty="0"/>
              <a:t> </a:t>
            </a:r>
            <a:r>
              <a:rPr lang="en-GB" sz="2000" dirty="0" err="1"/>
              <a:t>ysgol</a:t>
            </a:r>
            <a:r>
              <a:rPr lang="en-GB" sz="2000" dirty="0"/>
              <a:t> ac </a:t>
            </a:r>
            <a:r>
              <a:rPr lang="en-GB" sz="2000" dirty="0" err="1"/>
              <a:t>yn</a:t>
            </a:r>
            <a:r>
              <a:rPr lang="en-GB" sz="2000" dirty="0"/>
              <a:t> </a:t>
            </a:r>
            <a:r>
              <a:rPr lang="en-GB" sz="2000" dirty="0" err="1"/>
              <a:t>dechrau</a:t>
            </a:r>
            <a:r>
              <a:rPr lang="en-GB" sz="2000" dirty="0"/>
              <a:t> </a:t>
            </a:r>
            <a:r>
              <a:rPr lang="en-GB" sz="2000" dirty="0" err="1"/>
              <a:t>ymddieithrio</a:t>
            </a:r>
            <a:r>
              <a:rPr lang="en-GB" sz="2000" dirty="0"/>
              <a:t>; ac</a:t>
            </a:r>
          </a:p>
          <a:p>
            <a:pPr marL="444500" indent="-266700">
              <a:buNone/>
            </a:pPr>
            <a:r>
              <a:rPr lang="en-GB" sz="2000" dirty="0"/>
              <a:t>•	</a:t>
            </a:r>
            <a:r>
              <a:rPr lang="en-GB" sz="2000" dirty="0" err="1"/>
              <a:t>mai</a:t>
            </a:r>
            <a:r>
              <a:rPr lang="en-GB" sz="2000" dirty="0"/>
              <a:t> </a:t>
            </a:r>
            <a:r>
              <a:rPr lang="en-GB" sz="2000" dirty="0" err="1"/>
              <a:t>mynediad</a:t>
            </a:r>
            <a:r>
              <a:rPr lang="en-GB" sz="2000" dirty="0"/>
              <a:t> </a:t>
            </a:r>
            <a:r>
              <a:rPr lang="en-GB" sz="2000" dirty="0" err="1"/>
              <a:t>cyfyngedig</a:t>
            </a:r>
            <a:r>
              <a:rPr lang="en-GB" sz="2000" dirty="0"/>
              <a:t> </a:t>
            </a:r>
            <a:r>
              <a:rPr lang="en-GB" sz="2000" dirty="0" err="1"/>
              <a:t>sydd</a:t>
            </a:r>
            <a:r>
              <a:rPr lang="en-GB" sz="2000" dirty="0"/>
              <a:t> </a:t>
            </a:r>
            <a:r>
              <a:rPr lang="en-GB" sz="2000" dirty="0" err="1"/>
              <a:t>gan</a:t>
            </a:r>
            <a:r>
              <a:rPr lang="en-GB" sz="2000" dirty="0"/>
              <a:t> </a:t>
            </a:r>
            <a:r>
              <a:rPr lang="en-GB" sz="2000" dirty="0" err="1"/>
              <a:t>ddisgyblion</a:t>
            </a:r>
            <a:r>
              <a:rPr lang="en-GB" sz="2000" dirty="0"/>
              <a:t> </a:t>
            </a:r>
            <a:r>
              <a:rPr lang="en-GB" sz="2000" dirty="0" err="1"/>
              <a:t>mewn</a:t>
            </a:r>
            <a:r>
              <a:rPr lang="en-GB" sz="2000" dirty="0"/>
              <a:t> </a:t>
            </a:r>
            <a:r>
              <a:rPr lang="en-GB" sz="2000" dirty="0" err="1"/>
              <a:t>ysgolion</a:t>
            </a:r>
            <a:r>
              <a:rPr lang="en-GB" sz="2000" dirty="0"/>
              <a:t> </a:t>
            </a:r>
            <a:r>
              <a:rPr lang="en-GB" sz="2000" dirty="0" err="1"/>
              <a:t>difreintiedig</a:t>
            </a:r>
            <a:r>
              <a:rPr lang="en-GB" sz="2000" dirty="0"/>
              <a:t> at </a:t>
            </a:r>
            <a:r>
              <a:rPr lang="en-GB" sz="2000" dirty="0" err="1"/>
              <a:t>weithgareddau</a:t>
            </a:r>
            <a:r>
              <a:rPr lang="en-GB" sz="2000" dirty="0"/>
              <a:t> </a:t>
            </a:r>
            <a:r>
              <a:rPr lang="en-GB" sz="2000" dirty="0" err="1"/>
              <a:t>cerddoriaeth</a:t>
            </a:r>
            <a:r>
              <a:rPr lang="en-GB" sz="2000" dirty="0"/>
              <a:t>, </a:t>
            </a:r>
            <a:r>
              <a:rPr lang="en-GB" sz="2000" dirty="0" err="1"/>
              <a:t>celf</a:t>
            </a:r>
            <a:r>
              <a:rPr lang="en-GB" sz="2000" dirty="0"/>
              <a:t> a </a:t>
            </a:r>
            <a:r>
              <a:rPr lang="en-GB" sz="2000" dirty="0" err="1"/>
              <a:t>gweithgareddau</a:t>
            </a:r>
            <a:r>
              <a:rPr lang="en-GB" sz="2000" dirty="0"/>
              <a:t> y </a:t>
            </a:r>
            <a:r>
              <a:rPr lang="en-GB" sz="2000" dirty="0" err="1"/>
              <a:t>tu</a:t>
            </a:r>
            <a:r>
              <a:rPr lang="en-GB" sz="2000" dirty="0"/>
              <a:t> </a:t>
            </a:r>
            <a:r>
              <a:rPr lang="en-GB" sz="2000" dirty="0" err="1"/>
              <a:t>allan</a:t>
            </a:r>
            <a:r>
              <a:rPr lang="en-GB" sz="2000" dirty="0"/>
              <a:t> </a:t>
            </a:r>
            <a:r>
              <a:rPr lang="en-GB" sz="2000" dirty="0" err="1"/>
              <a:t>i’r</a:t>
            </a:r>
            <a:r>
              <a:rPr lang="en-GB" sz="2000" dirty="0"/>
              <a:t> </a:t>
            </a:r>
            <a:r>
              <a:rPr lang="en-GB" sz="2000" dirty="0" err="1"/>
              <a:t>ysgol</a:t>
            </a:r>
            <a:r>
              <a:rPr lang="en-GB" sz="2000" dirty="0"/>
              <a:t> y </a:t>
            </a:r>
            <a:r>
              <a:rPr lang="en-GB" sz="2000" dirty="0" err="1"/>
              <a:t>bydd</a:t>
            </a:r>
            <a:r>
              <a:rPr lang="en-GB" sz="2000" dirty="0"/>
              <a:t> </a:t>
            </a:r>
            <a:r>
              <a:rPr lang="en-GB" sz="2000" dirty="0" err="1"/>
              <a:t>disgyblion</a:t>
            </a:r>
            <a:r>
              <a:rPr lang="en-GB" sz="2000" dirty="0"/>
              <a:t> </a:t>
            </a:r>
            <a:r>
              <a:rPr lang="en-GB" sz="2000" dirty="0" err="1"/>
              <a:t>mewn</a:t>
            </a:r>
            <a:r>
              <a:rPr lang="en-GB" sz="2000" dirty="0"/>
              <a:t> </a:t>
            </a:r>
            <a:r>
              <a:rPr lang="en-GB" sz="2000" dirty="0" err="1"/>
              <a:t>ysgolion</a:t>
            </a:r>
            <a:r>
              <a:rPr lang="en-GB" sz="2000" dirty="0"/>
              <a:t> </a:t>
            </a:r>
            <a:r>
              <a:rPr lang="en-GB" sz="2000" dirty="0" err="1"/>
              <a:t>breintiedig</a:t>
            </a:r>
            <a:r>
              <a:rPr lang="en-GB" sz="2000" dirty="0"/>
              <a:t> </a:t>
            </a:r>
            <a:r>
              <a:rPr lang="en-GB" sz="2000" dirty="0" err="1"/>
              <a:t>yn</a:t>
            </a:r>
            <a:r>
              <a:rPr lang="en-GB" sz="2000" dirty="0"/>
              <a:t> </a:t>
            </a:r>
            <a:r>
              <a:rPr lang="en-GB" sz="2000" dirty="0" err="1"/>
              <a:t>eu</a:t>
            </a:r>
            <a:r>
              <a:rPr lang="en-GB" sz="2000" dirty="0"/>
              <a:t> </a:t>
            </a:r>
            <a:r>
              <a:rPr lang="en-GB" sz="2000" dirty="0" err="1"/>
              <a:t>cymryd</a:t>
            </a:r>
            <a:r>
              <a:rPr lang="en-GB" sz="2000" dirty="0"/>
              <a:t> </a:t>
            </a:r>
            <a:r>
              <a:rPr lang="en-GB" sz="2000" dirty="0" err="1"/>
              <a:t>yn</a:t>
            </a:r>
            <a:r>
              <a:rPr lang="en-GB" sz="2000" dirty="0"/>
              <a:t> </a:t>
            </a:r>
            <a:r>
              <a:rPr lang="en-GB" sz="2000" dirty="0" err="1"/>
              <a:t>ganiataol</a:t>
            </a:r>
            <a:r>
              <a:rPr lang="en-GB" sz="2000" dirty="0"/>
              <a:t> </a:t>
            </a:r>
            <a:r>
              <a:rPr lang="en-GB" sz="2000" dirty="0" err="1"/>
              <a:t>yn</a:t>
            </a:r>
            <a:r>
              <a:rPr lang="en-GB" sz="2000" dirty="0"/>
              <a:t> </a:t>
            </a:r>
            <a:r>
              <a:rPr lang="en-GB" sz="2000" dirty="0" err="1"/>
              <a:t>gyffredinol</a:t>
            </a:r>
            <a:r>
              <a:rPr lang="en-GB" sz="2000" dirty="0" smtClean="0"/>
              <a:t>.</a:t>
            </a:r>
            <a:endParaRPr lang="en-GB" sz="2000" dirty="0"/>
          </a:p>
          <a:p>
            <a:pPr marL="0" indent="0">
              <a:buNone/>
            </a:pP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146338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650" y="908720"/>
            <a:ext cx="7772400" cy="5949280"/>
          </a:xfrm>
        </p:spPr>
        <p:txBody>
          <a:bodyPr/>
          <a:lstStyle/>
          <a:p>
            <a:pPr marL="0" indent="0">
              <a:buNone/>
            </a:pPr>
            <a:r>
              <a:rPr lang="en-GB" sz="2400" b="1" dirty="0" err="1">
                <a:solidFill>
                  <a:srgbClr val="FF0000"/>
                </a:solidFill>
              </a:rPr>
              <a:t>Sleid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smtClean="0">
                <a:solidFill>
                  <a:srgbClr val="FF0000"/>
                </a:solidFill>
              </a:rPr>
              <a:t>5:  </a:t>
            </a:r>
            <a:r>
              <a:rPr lang="en-GB" sz="2400" b="1" dirty="0" err="1">
                <a:solidFill>
                  <a:srgbClr val="FF0000"/>
                </a:solidFill>
              </a:rPr>
              <a:t>Rydym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hefyd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yn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gwybod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endParaRPr lang="en-GB" sz="24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sz="2400" b="1" dirty="0" smtClean="0">
                <a:solidFill>
                  <a:srgbClr val="FF0000"/>
                </a:solidFill>
              </a:rPr>
              <a:t>bod </a:t>
            </a:r>
            <a:r>
              <a:rPr lang="en-GB" sz="2400" b="1" dirty="0" err="1">
                <a:solidFill>
                  <a:srgbClr val="FF0000"/>
                </a:solidFill>
              </a:rPr>
              <a:t>disgyblion</a:t>
            </a:r>
            <a:r>
              <a:rPr lang="en-GB" sz="2400" b="1" dirty="0">
                <a:solidFill>
                  <a:srgbClr val="FF0000"/>
                </a:solidFill>
              </a:rPr>
              <a:t> o </a:t>
            </a:r>
            <a:r>
              <a:rPr lang="en-GB" sz="2400" b="1" dirty="0" err="1">
                <a:solidFill>
                  <a:srgbClr val="FF0000"/>
                </a:solidFill>
              </a:rPr>
              <a:t>gefndiroedd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difreintiedig</a:t>
            </a:r>
            <a:r>
              <a:rPr lang="en-GB" sz="2400" b="1" dirty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en-GB" sz="1600" dirty="0"/>
              <a:t> </a:t>
            </a:r>
          </a:p>
          <a:p>
            <a:pPr marL="533400" lvl="0" indent="-355600"/>
            <a:r>
              <a:rPr lang="en-GB" sz="2400" dirty="0" err="1" smtClean="0"/>
              <a:t>yn</a:t>
            </a:r>
            <a:r>
              <a:rPr lang="en-GB" sz="2400" dirty="0" smtClean="0"/>
              <a:t> </a:t>
            </a:r>
            <a:r>
              <a:rPr lang="en-GB" sz="2400" dirty="0" err="1"/>
              <a:t>fwy</a:t>
            </a:r>
            <a:r>
              <a:rPr lang="en-GB" sz="2400" dirty="0"/>
              <a:t> </a:t>
            </a:r>
            <a:r>
              <a:rPr lang="en-GB" sz="2400" dirty="0" err="1"/>
              <a:t>tebygol</a:t>
            </a:r>
            <a:r>
              <a:rPr lang="en-GB" sz="2400" dirty="0"/>
              <a:t> o </a:t>
            </a:r>
            <a:r>
              <a:rPr lang="en-GB" sz="2400" dirty="0" err="1"/>
              <a:t>fod</a:t>
            </a:r>
            <a:r>
              <a:rPr lang="en-GB" sz="2400" dirty="0"/>
              <a:t> â </a:t>
            </a:r>
            <a:r>
              <a:rPr lang="en-GB" sz="2400" dirty="0" err="1"/>
              <a:t>chofnod</a:t>
            </a:r>
            <a:r>
              <a:rPr lang="en-GB" sz="2400" dirty="0"/>
              <a:t> </a:t>
            </a:r>
            <a:r>
              <a:rPr lang="en-GB" sz="2400" dirty="0" err="1"/>
              <a:t>presenoldeb</a:t>
            </a:r>
            <a:r>
              <a:rPr lang="en-GB" sz="2400" dirty="0"/>
              <a:t> </a:t>
            </a:r>
            <a:r>
              <a:rPr lang="en-GB" sz="2400" dirty="0" err="1"/>
              <a:t>gwael</a:t>
            </a:r>
            <a:r>
              <a:rPr lang="en-GB" sz="2400" dirty="0"/>
              <a:t>;</a:t>
            </a:r>
          </a:p>
          <a:p>
            <a:pPr marL="533400" lvl="0" indent="-355600"/>
            <a:r>
              <a:rPr lang="en-GB" sz="2400" dirty="0" err="1" smtClean="0"/>
              <a:t>yn</a:t>
            </a:r>
            <a:r>
              <a:rPr lang="en-GB" sz="2400" dirty="0" smtClean="0"/>
              <a:t> </a:t>
            </a:r>
            <a:r>
              <a:rPr lang="en-GB" sz="2400" dirty="0" err="1"/>
              <a:t>gweld</a:t>
            </a:r>
            <a:r>
              <a:rPr lang="en-GB" sz="2400" dirty="0"/>
              <a:t> bod y </a:t>
            </a:r>
            <a:r>
              <a:rPr lang="en-GB" sz="2400" dirty="0" err="1"/>
              <a:t>cwricwlwm</a:t>
            </a:r>
            <a:r>
              <a:rPr lang="en-GB" sz="2400" dirty="0"/>
              <a:t> </a:t>
            </a:r>
            <a:r>
              <a:rPr lang="en-GB" sz="2400" dirty="0" err="1"/>
              <a:t>yn</a:t>
            </a:r>
            <a:r>
              <a:rPr lang="en-GB" sz="2400" dirty="0"/>
              <a:t> </a:t>
            </a:r>
            <a:r>
              <a:rPr lang="en-GB" sz="2400" dirty="0" err="1"/>
              <a:t>amherthnasol</a:t>
            </a:r>
            <a:r>
              <a:rPr lang="en-GB" sz="2400" dirty="0"/>
              <a:t> </a:t>
            </a:r>
            <a:r>
              <a:rPr lang="en-GB" sz="2400" dirty="0" err="1"/>
              <a:t>yn</a:t>
            </a:r>
            <a:r>
              <a:rPr lang="en-GB" sz="2400" dirty="0"/>
              <a:t> </a:t>
            </a:r>
            <a:r>
              <a:rPr lang="en-GB" sz="2400" dirty="0" err="1"/>
              <a:t>aml</a:t>
            </a:r>
            <a:r>
              <a:rPr lang="en-GB" sz="2400" dirty="0"/>
              <a:t>;</a:t>
            </a:r>
          </a:p>
          <a:p>
            <a:pPr marL="533400" lvl="0" indent="-355600"/>
            <a:r>
              <a:rPr lang="en-GB" sz="2400" dirty="0" err="1" smtClean="0"/>
              <a:t>yn</a:t>
            </a:r>
            <a:r>
              <a:rPr lang="en-GB" sz="2400" dirty="0" smtClean="0"/>
              <a:t> </a:t>
            </a:r>
            <a:r>
              <a:rPr lang="en-GB" sz="2400" dirty="0" err="1"/>
              <a:t>llai</a:t>
            </a:r>
            <a:r>
              <a:rPr lang="en-GB" sz="2400" dirty="0"/>
              <a:t> </a:t>
            </a:r>
            <a:r>
              <a:rPr lang="en-GB" sz="2400" dirty="0" err="1"/>
              <a:t>tebygol</a:t>
            </a:r>
            <a:r>
              <a:rPr lang="en-GB" sz="2400" dirty="0"/>
              <a:t> o </a:t>
            </a:r>
            <a:r>
              <a:rPr lang="en-GB" sz="2400" dirty="0" err="1"/>
              <a:t>dderbyn</a:t>
            </a:r>
            <a:r>
              <a:rPr lang="en-GB" sz="2400" dirty="0"/>
              <a:t> </a:t>
            </a:r>
            <a:r>
              <a:rPr lang="en-GB" sz="2400" dirty="0" err="1"/>
              <a:t>diwylliant</a:t>
            </a:r>
            <a:r>
              <a:rPr lang="en-GB" sz="2400" dirty="0"/>
              <a:t> </a:t>
            </a:r>
            <a:r>
              <a:rPr lang="en-GB" sz="2400" dirty="0" err="1"/>
              <a:t>yr</a:t>
            </a:r>
            <a:r>
              <a:rPr lang="en-GB" sz="2400" dirty="0"/>
              <a:t> </a:t>
            </a:r>
            <a:r>
              <a:rPr lang="en-GB" sz="2400" dirty="0" err="1"/>
              <a:t>ysgol</a:t>
            </a:r>
            <a:r>
              <a:rPr lang="en-GB" sz="2400" dirty="0"/>
              <a:t>;</a:t>
            </a:r>
          </a:p>
          <a:p>
            <a:pPr marL="533400" lvl="0" indent="-355600"/>
            <a:r>
              <a:rPr lang="en-GB" sz="2400" dirty="0" err="1" smtClean="0"/>
              <a:t>yn</a:t>
            </a:r>
            <a:r>
              <a:rPr lang="en-GB" sz="2400" dirty="0" smtClean="0"/>
              <a:t> </a:t>
            </a:r>
            <a:r>
              <a:rPr lang="en-GB" sz="2400" dirty="0" err="1"/>
              <a:t>fwy</a:t>
            </a:r>
            <a:r>
              <a:rPr lang="en-GB" sz="2400" dirty="0"/>
              <a:t> </a:t>
            </a:r>
            <a:r>
              <a:rPr lang="en-GB" sz="2400" dirty="0" err="1"/>
              <a:t>tebygol</a:t>
            </a:r>
            <a:r>
              <a:rPr lang="en-GB" sz="2400" dirty="0"/>
              <a:t> o </a:t>
            </a:r>
            <a:r>
              <a:rPr lang="en-GB" sz="2400" dirty="0" err="1"/>
              <a:t>fod</a:t>
            </a:r>
            <a:r>
              <a:rPr lang="en-GB" sz="2400" dirty="0"/>
              <a:t> ag </a:t>
            </a:r>
            <a:r>
              <a:rPr lang="en-GB" sz="2400" dirty="0" err="1"/>
              <a:t>anghenion</a:t>
            </a:r>
            <a:r>
              <a:rPr lang="en-GB" sz="2400" dirty="0"/>
              <a:t> </a:t>
            </a:r>
            <a:r>
              <a:rPr lang="en-GB" sz="2400" dirty="0" err="1"/>
              <a:t>dysgu</a:t>
            </a:r>
            <a:r>
              <a:rPr lang="en-GB" sz="2400" dirty="0"/>
              <a:t> </a:t>
            </a:r>
            <a:r>
              <a:rPr lang="en-GB" sz="2400" dirty="0" err="1"/>
              <a:t>ychwanegol</a:t>
            </a:r>
            <a:r>
              <a:rPr lang="en-GB" sz="2400" dirty="0"/>
              <a:t>;</a:t>
            </a:r>
          </a:p>
          <a:p>
            <a:pPr marL="533400" lvl="0" indent="-355600"/>
            <a:r>
              <a:rPr lang="en-GB" sz="2400" dirty="0" smtClean="0"/>
              <a:t>â </a:t>
            </a:r>
            <a:r>
              <a:rPr lang="en-GB" sz="2400" dirty="0" err="1"/>
              <a:t>rhieni</a:t>
            </a:r>
            <a:r>
              <a:rPr lang="en-GB" sz="2400" dirty="0"/>
              <a:t> </a:t>
            </a:r>
            <a:r>
              <a:rPr lang="en-GB" sz="2400" dirty="0" err="1"/>
              <a:t>sy’n</a:t>
            </a:r>
            <a:r>
              <a:rPr lang="en-GB" sz="2400" dirty="0"/>
              <a:t> </a:t>
            </a:r>
            <a:r>
              <a:rPr lang="en-GB" sz="2400" dirty="0" err="1"/>
              <a:t>llai</a:t>
            </a:r>
            <a:r>
              <a:rPr lang="en-GB" sz="2400" dirty="0"/>
              <a:t> </a:t>
            </a:r>
            <a:r>
              <a:rPr lang="en-GB" sz="2400" dirty="0" err="1"/>
              <a:t>tebygol</a:t>
            </a:r>
            <a:r>
              <a:rPr lang="en-GB" sz="2400" dirty="0"/>
              <a:t> o </a:t>
            </a:r>
            <a:r>
              <a:rPr lang="en-GB" sz="2400" dirty="0" err="1"/>
              <a:t>fod</a:t>
            </a:r>
            <a:r>
              <a:rPr lang="en-GB" sz="2400" dirty="0"/>
              <a:t> </a:t>
            </a:r>
            <a:r>
              <a:rPr lang="en-GB" sz="2400" dirty="0" err="1"/>
              <a:t>yn</a:t>
            </a:r>
            <a:r>
              <a:rPr lang="en-GB" sz="2400" dirty="0"/>
              <a:t> </a:t>
            </a:r>
            <a:r>
              <a:rPr lang="en-GB" sz="2400" dirty="0" err="1"/>
              <a:t>rhan</a:t>
            </a:r>
            <a:r>
              <a:rPr lang="en-GB" sz="2400" dirty="0"/>
              <a:t> o </a:t>
            </a:r>
            <a:r>
              <a:rPr lang="en-GB" sz="2400" dirty="0" err="1"/>
              <a:t>addysg</a:t>
            </a:r>
            <a:r>
              <a:rPr lang="en-GB" sz="2400" dirty="0"/>
              <a:t> </a:t>
            </a:r>
            <a:r>
              <a:rPr lang="en-GB" sz="2400" dirty="0" err="1"/>
              <a:t>eu</a:t>
            </a:r>
            <a:r>
              <a:rPr lang="en-GB" sz="2400" dirty="0"/>
              <a:t> plant;</a:t>
            </a:r>
          </a:p>
          <a:p>
            <a:pPr marL="533400" lvl="0" indent="-355600"/>
            <a:r>
              <a:rPr lang="en-GB" sz="2400" dirty="0" smtClean="0"/>
              <a:t>â </a:t>
            </a:r>
            <a:r>
              <a:rPr lang="en-GB" sz="2400" dirty="0" err="1"/>
              <a:t>rhieni</a:t>
            </a:r>
            <a:r>
              <a:rPr lang="en-GB" sz="2400" dirty="0"/>
              <a:t> </a:t>
            </a:r>
            <a:r>
              <a:rPr lang="en-GB" sz="2400" dirty="0" err="1"/>
              <a:t>sy’n</a:t>
            </a:r>
            <a:r>
              <a:rPr lang="en-GB" sz="2400" dirty="0"/>
              <a:t> </a:t>
            </a:r>
            <a:r>
              <a:rPr lang="en-GB" sz="2400" dirty="0" err="1"/>
              <a:t>fwy</a:t>
            </a:r>
            <a:r>
              <a:rPr lang="en-GB" sz="2400" dirty="0"/>
              <a:t> </a:t>
            </a:r>
            <a:r>
              <a:rPr lang="en-GB" sz="2400" dirty="0" err="1"/>
              <a:t>tebygol</a:t>
            </a:r>
            <a:r>
              <a:rPr lang="en-GB" sz="2400" dirty="0"/>
              <a:t> o </a:t>
            </a:r>
            <a:r>
              <a:rPr lang="en-GB" sz="2400" dirty="0" err="1"/>
              <a:t>fod</a:t>
            </a:r>
            <a:r>
              <a:rPr lang="en-GB" sz="2400" dirty="0"/>
              <a:t> â </a:t>
            </a:r>
            <a:r>
              <a:rPr lang="en-GB" sz="2400" dirty="0" err="1"/>
              <a:t>chanfyddiad</a:t>
            </a:r>
            <a:r>
              <a:rPr lang="en-GB" sz="2400" dirty="0"/>
              <a:t> a </a:t>
            </a:r>
            <a:r>
              <a:rPr lang="en-GB" sz="2400" dirty="0" err="1"/>
              <a:t>phrofiad</a:t>
            </a:r>
            <a:r>
              <a:rPr lang="en-GB" sz="2400" dirty="0"/>
              <a:t> </a:t>
            </a:r>
            <a:r>
              <a:rPr lang="en-GB" sz="2400" dirty="0" err="1"/>
              <a:t>negyddol</a:t>
            </a:r>
            <a:r>
              <a:rPr lang="en-GB" sz="2400" dirty="0"/>
              <a:t> </a:t>
            </a:r>
            <a:r>
              <a:rPr lang="en-GB" sz="2400" dirty="0" err="1"/>
              <a:t>o’r</a:t>
            </a:r>
            <a:r>
              <a:rPr lang="en-GB" sz="2400" dirty="0"/>
              <a:t> </a:t>
            </a:r>
            <a:r>
              <a:rPr lang="en-GB" sz="2400" dirty="0" err="1"/>
              <a:t>ysgol</a:t>
            </a:r>
            <a:r>
              <a:rPr lang="en-GB" sz="2400" dirty="0"/>
              <a:t> ac </a:t>
            </a:r>
            <a:r>
              <a:rPr lang="en-GB" sz="2400" dirty="0" err="1"/>
              <a:t>addysg</a:t>
            </a:r>
            <a:r>
              <a:rPr lang="en-GB" sz="2400" dirty="0"/>
              <a:t>; ac</a:t>
            </a:r>
          </a:p>
          <a:p>
            <a:pPr marL="533400" lvl="0" indent="-355600"/>
            <a:r>
              <a:rPr lang="en-GB" sz="2400" dirty="0" err="1" smtClean="0"/>
              <a:t>yn</a:t>
            </a:r>
            <a:r>
              <a:rPr lang="en-GB" sz="2400" dirty="0" smtClean="0"/>
              <a:t> </a:t>
            </a:r>
            <a:r>
              <a:rPr lang="en-GB" sz="2400" dirty="0" err="1"/>
              <a:t>llai</a:t>
            </a:r>
            <a:r>
              <a:rPr lang="en-GB" sz="2400" dirty="0"/>
              <a:t> </a:t>
            </a:r>
            <a:r>
              <a:rPr lang="en-GB" sz="2400" dirty="0" err="1"/>
              <a:t>iach</a:t>
            </a:r>
            <a:r>
              <a:rPr lang="en-GB" sz="2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39030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650" y="1268760"/>
            <a:ext cx="7772400" cy="5589240"/>
          </a:xfrm>
        </p:spPr>
        <p:txBody>
          <a:bodyPr/>
          <a:lstStyle/>
          <a:p>
            <a:pPr marL="0" indent="0">
              <a:buNone/>
            </a:pPr>
            <a:r>
              <a:rPr lang="en-GB" sz="2000" b="1" dirty="0" err="1">
                <a:solidFill>
                  <a:srgbClr val="FF0000"/>
                </a:solidFill>
              </a:rPr>
              <a:t>Sleid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smtClean="0">
                <a:solidFill>
                  <a:srgbClr val="FF0000"/>
                </a:solidFill>
              </a:rPr>
              <a:t>6:  </a:t>
            </a:r>
            <a:r>
              <a:rPr lang="en-GB" sz="2000" b="1" dirty="0">
                <a:solidFill>
                  <a:srgbClr val="FF0000"/>
                </a:solidFill>
              </a:rPr>
              <a:t>Mae </a:t>
            </a:r>
            <a:r>
              <a:rPr lang="en-GB" sz="2000" b="1" dirty="0" err="1">
                <a:solidFill>
                  <a:srgbClr val="FF0000"/>
                </a:solidFill>
              </a:rPr>
              <a:t>ymchwil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yn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dangos</a:t>
            </a:r>
            <a:r>
              <a:rPr lang="en-GB" sz="2000" b="1" dirty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en-GB" sz="1000" dirty="0"/>
              <a:t> </a:t>
            </a:r>
          </a:p>
          <a:p>
            <a:pPr marL="533400" lvl="0" indent="-355600"/>
            <a:r>
              <a:rPr lang="en-GB" sz="2000" dirty="0" smtClean="0"/>
              <a:t>bod </a:t>
            </a:r>
            <a:r>
              <a:rPr lang="en-GB" sz="2000" dirty="0"/>
              <a:t>y </a:t>
            </a:r>
            <a:r>
              <a:rPr lang="en-GB" sz="2000" dirty="0" err="1"/>
              <a:t>bwlch</a:t>
            </a:r>
            <a:r>
              <a:rPr lang="en-GB" sz="2000" dirty="0"/>
              <a:t> </a:t>
            </a:r>
            <a:r>
              <a:rPr lang="en-GB" sz="2000" dirty="0" err="1"/>
              <a:t>rhwng</a:t>
            </a:r>
            <a:r>
              <a:rPr lang="en-GB" sz="2000" dirty="0"/>
              <a:t> </a:t>
            </a:r>
            <a:r>
              <a:rPr lang="en-GB" sz="2000" dirty="0" err="1"/>
              <a:t>cyflawniad</a:t>
            </a:r>
            <a:r>
              <a:rPr lang="en-GB" sz="2000" dirty="0"/>
              <a:t> plant </a:t>
            </a:r>
            <a:r>
              <a:rPr lang="en-GB" sz="2000" dirty="0" err="1"/>
              <a:t>dan</a:t>
            </a:r>
            <a:r>
              <a:rPr lang="en-GB" sz="2000" dirty="0"/>
              <a:t> </a:t>
            </a:r>
            <a:r>
              <a:rPr lang="en-GB" sz="2000" dirty="0" err="1"/>
              <a:t>anfantais</a:t>
            </a:r>
            <a:r>
              <a:rPr lang="en-GB" sz="2000" dirty="0"/>
              <a:t> o </a:t>
            </a:r>
            <a:r>
              <a:rPr lang="en-GB" sz="2000" dirty="0" err="1"/>
              <a:t>gymharu</a:t>
            </a:r>
            <a:r>
              <a:rPr lang="en-GB" sz="2000" dirty="0"/>
              <a:t> â </a:t>
            </a:r>
            <a:r>
              <a:rPr lang="en-GB" sz="2000" dirty="0" err="1"/>
              <a:t>phlant</a:t>
            </a:r>
            <a:r>
              <a:rPr lang="en-GB" sz="2000" dirty="0"/>
              <a:t> </a:t>
            </a:r>
            <a:r>
              <a:rPr lang="en-GB" sz="2000" dirty="0" err="1"/>
              <a:t>breintiedig</a:t>
            </a:r>
            <a:r>
              <a:rPr lang="en-GB" sz="2000" dirty="0"/>
              <a:t> </a:t>
            </a:r>
            <a:r>
              <a:rPr lang="en-GB" sz="2000" dirty="0" err="1"/>
              <a:t>yn</a:t>
            </a:r>
            <a:r>
              <a:rPr lang="en-GB" sz="2000" dirty="0"/>
              <a:t> </a:t>
            </a:r>
            <a:r>
              <a:rPr lang="en-GB" sz="2000" dirty="0" err="1"/>
              <a:t>bresennol</a:t>
            </a:r>
            <a:r>
              <a:rPr lang="en-GB" sz="2000" dirty="0"/>
              <a:t> </a:t>
            </a:r>
            <a:r>
              <a:rPr lang="en-GB" sz="2000" dirty="0" err="1"/>
              <a:t>yn</a:t>
            </a:r>
            <a:r>
              <a:rPr lang="en-GB" sz="2000" dirty="0"/>
              <a:t> … </a:t>
            </a:r>
            <a:r>
              <a:rPr lang="en-GB" sz="2000" dirty="0" err="1"/>
              <a:t>mis</a:t>
            </a:r>
            <a:r>
              <a:rPr lang="en-GB" sz="2000" dirty="0"/>
              <a:t> </a:t>
            </a:r>
            <a:r>
              <a:rPr lang="en-GB" sz="2000" dirty="0" err="1"/>
              <a:t>oed</a:t>
            </a:r>
            <a:r>
              <a:rPr lang="en-GB" sz="2000" dirty="0"/>
              <a:t> ac </a:t>
            </a:r>
            <a:r>
              <a:rPr lang="en-GB" sz="2000" dirty="0" err="1"/>
              <a:t>yn</a:t>
            </a:r>
            <a:r>
              <a:rPr lang="en-GB" sz="2000" dirty="0"/>
              <a:t> </a:t>
            </a:r>
            <a:r>
              <a:rPr lang="en-GB" sz="2000" dirty="0" err="1"/>
              <a:t>sylweddol</a:t>
            </a:r>
            <a:r>
              <a:rPr lang="en-GB" sz="2000" dirty="0"/>
              <a:t> </a:t>
            </a:r>
            <a:r>
              <a:rPr lang="en-GB" sz="2000" dirty="0" err="1"/>
              <a:t>erbyn</a:t>
            </a:r>
            <a:r>
              <a:rPr lang="en-GB" sz="2000" dirty="0"/>
              <a:t> … </a:t>
            </a:r>
            <a:r>
              <a:rPr lang="en-GB" sz="2000" dirty="0" err="1"/>
              <a:t>blwydd</a:t>
            </a:r>
            <a:r>
              <a:rPr lang="en-GB" sz="2000" dirty="0"/>
              <a:t> </a:t>
            </a:r>
            <a:r>
              <a:rPr lang="en-GB" sz="2000" dirty="0" err="1"/>
              <a:t>oed</a:t>
            </a:r>
            <a:r>
              <a:rPr lang="en-GB" sz="2000" dirty="0"/>
              <a:t>.  Pan </a:t>
            </a:r>
            <a:r>
              <a:rPr lang="en-GB" sz="2000" dirty="0" err="1"/>
              <a:t>fydd</a:t>
            </a:r>
            <a:r>
              <a:rPr lang="en-GB" sz="2000" dirty="0"/>
              <a:t> plant </a:t>
            </a:r>
            <a:r>
              <a:rPr lang="en-GB" sz="2000" dirty="0" err="1"/>
              <a:t>dan</a:t>
            </a:r>
            <a:r>
              <a:rPr lang="en-GB" sz="2000" dirty="0"/>
              <a:t> </a:t>
            </a:r>
            <a:r>
              <a:rPr lang="en-GB" sz="2000" dirty="0" err="1"/>
              <a:t>anfantais</a:t>
            </a:r>
            <a:r>
              <a:rPr lang="en-GB" sz="2000" dirty="0"/>
              <a:t> </a:t>
            </a:r>
            <a:r>
              <a:rPr lang="en-GB" sz="2000" dirty="0" err="1"/>
              <a:t>yn</a:t>
            </a:r>
            <a:r>
              <a:rPr lang="en-GB" sz="2000" dirty="0"/>
              <a:t> </a:t>
            </a:r>
            <a:r>
              <a:rPr lang="en-GB" sz="2000" dirty="0" err="1"/>
              <a:t>mynd</a:t>
            </a:r>
            <a:r>
              <a:rPr lang="en-GB" sz="2000" dirty="0"/>
              <a:t> </a:t>
            </a:r>
            <a:r>
              <a:rPr lang="en-GB" sz="2000" dirty="0" err="1"/>
              <a:t>i</a:t>
            </a:r>
            <a:r>
              <a:rPr lang="en-GB" sz="2000" dirty="0"/>
              <a:t> </a:t>
            </a:r>
            <a:r>
              <a:rPr lang="en-GB" sz="2000" dirty="0" err="1"/>
              <a:t>mewn</a:t>
            </a:r>
            <a:r>
              <a:rPr lang="en-GB" sz="2000" dirty="0"/>
              <a:t> </a:t>
            </a:r>
            <a:r>
              <a:rPr lang="en-GB" sz="2000" dirty="0" err="1"/>
              <a:t>i’r</a:t>
            </a:r>
            <a:r>
              <a:rPr lang="en-GB" sz="2000" dirty="0"/>
              <a:t> </a:t>
            </a:r>
            <a:r>
              <a:rPr lang="en-GB" sz="2000" dirty="0" err="1"/>
              <a:t>ysgol</a:t>
            </a:r>
            <a:r>
              <a:rPr lang="en-GB" sz="2000" dirty="0"/>
              <a:t>, </a:t>
            </a:r>
            <a:r>
              <a:rPr lang="en-GB" sz="2000" dirty="0" err="1"/>
              <a:t>byddant</a:t>
            </a:r>
            <a:r>
              <a:rPr lang="en-GB" sz="2000" dirty="0"/>
              <a:t> </a:t>
            </a:r>
            <a:r>
              <a:rPr lang="en-GB" sz="2000" dirty="0" err="1"/>
              <a:t>yn</a:t>
            </a:r>
            <a:r>
              <a:rPr lang="en-GB" sz="2000" dirty="0"/>
              <a:t> </a:t>
            </a:r>
            <a:r>
              <a:rPr lang="en-GB" sz="2000" dirty="0" err="1"/>
              <a:t>aml</a:t>
            </a:r>
            <a:r>
              <a:rPr lang="en-GB" sz="2000" dirty="0"/>
              <a:t> … y </a:t>
            </a:r>
            <a:r>
              <a:rPr lang="en-GB" sz="2000" dirty="0" err="1"/>
              <a:t>tu</a:t>
            </a:r>
            <a:r>
              <a:rPr lang="en-GB" sz="2000" dirty="0"/>
              <a:t> </a:t>
            </a:r>
            <a:r>
              <a:rPr lang="en-GB" sz="2000" dirty="0" err="1"/>
              <a:t>ôl</a:t>
            </a:r>
            <a:r>
              <a:rPr lang="en-GB" sz="2000" dirty="0"/>
              <a:t> </a:t>
            </a:r>
            <a:r>
              <a:rPr lang="en-GB" sz="2000" dirty="0" err="1"/>
              <a:t>i’w</a:t>
            </a:r>
            <a:r>
              <a:rPr lang="en-GB" sz="2000" dirty="0"/>
              <a:t> </a:t>
            </a:r>
            <a:r>
              <a:rPr lang="en-GB" sz="2000" dirty="0" err="1"/>
              <a:t>cyfoedion</a:t>
            </a:r>
            <a:r>
              <a:rPr lang="en-GB" sz="2000" dirty="0"/>
              <a:t> </a:t>
            </a:r>
            <a:r>
              <a:rPr lang="en-GB" sz="2000" dirty="0" err="1"/>
              <a:t>mwy</a:t>
            </a:r>
            <a:r>
              <a:rPr lang="en-GB" sz="2000" dirty="0"/>
              <a:t> </a:t>
            </a:r>
            <a:r>
              <a:rPr lang="en-GB" sz="2000" dirty="0" err="1"/>
              <a:t>breintiedig</a:t>
            </a:r>
            <a:r>
              <a:rPr lang="en-GB" sz="2000" dirty="0"/>
              <a:t> </a:t>
            </a:r>
            <a:r>
              <a:rPr lang="en-GB" sz="2000" dirty="0" err="1"/>
              <a:t>yn</a:t>
            </a:r>
            <a:r>
              <a:rPr lang="en-GB" sz="2000" dirty="0"/>
              <a:t> y </a:t>
            </a:r>
            <a:r>
              <a:rPr lang="en-GB" sz="2000" dirty="0" err="1"/>
              <a:t>dosbarth</a:t>
            </a:r>
            <a:r>
              <a:rPr lang="en-GB" sz="2000" dirty="0"/>
              <a:t>.</a:t>
            </a:r>
            <a:endParaRPr lang="en-GB" sz="2000" b="1" dirty="0"/>
          </a:p>
          <a:p>
            <a:pPr marL="0" indent="0">
              <a:buNone/>
            </a:pPr>
            <a:r>
              <a:rPr lang="en-GB" sz="1000" dirty="0"/>
              <a:t> </a:t>
            </a:r>
          </a:p>
          <a:p>
            <a:pPr marL="0" indent="0">
              <a:buNone/>
            </a:pPr>
            <a:r>
              <a:rPr lang="en-GB" sz="2000" b="1" dirty="0">
                <a:solidFill>
                  <a:srgbClr val="FF0000"/>
                </a:solidFill>
              </a:rPr>
              <a:t>Mae </a:t>
            </a:r>
            <a:r>
              <a:rPr lang="en-GB" sz="2000" b="1" dirty="0" err="1">
                <a:solidFill>
                  <a:srgbClr val="FF0000"/>
                </a:solidFill>
              </a:rPr>
              <a:t>ymchwil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yn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dweud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wrthym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hefyd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fod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disgyblion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dan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anfantais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yn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fwy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tebygol</a:t>
            </a:r>
            <a:r>
              <a:rPr lang="en-GB" sz="2000" b="1" dirty="0">
                <a:solidFill>
                  <a:srgbClr val="FF0000"/>
                </a:solidFill>
              </a:rPr>
              <a:t> o </a:t>
            </a:r>
            <a:r>
              <a:rPr lang="en-GB" sz="2000" b="1" dirty="0" err="1">
                <a:solidFill>
                  <a:srgbClr val="FF0000"/>
                </a:solidFill>
              </a:rPr>
              <a:t>wneud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yn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dda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os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yw’r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unigolyn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ifanc</a:t>
            </a:r>
            <a:r>
              <a:rPr lang="en-GB" sz="2000" b="1" dirty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en-GB" sz="1000" dirty="0"/>
              <a:t> </a:t>
            </a:r>
          </a:p>
          <a:p>
            <a:pPr marL="533400" lvl="0" indent="-355600"/>
            <a:r>
              <a:rPr lang="en-GB" sz="2000" dirty="0" err="1" smtClean="0"/>
              <a:t>yn</a:t>
            </a:r>
            <a:r>
              <a:rPr lang="en-GB" sz="2000" dirty="0" smtClean="0"/>
              <a:t> </a:t>
            </a:r>
            <a:r>
              <a:rPr lang="en-GB" sz="2000" dirty="0" err="1"/>
              <a:t>credu</a:t>
            </a:r>
            <a:r>
              <a:rPr lang="en-GB" sz="2000" dirty="0"/>
              <a:t> </a:t>
            </a:r>
            <a:r>
              <a:rPr lang="en-GB" sz="2000" dirty="0" err="1"/>
              <a:t>yn</a:t>
            </a:r>
            <a:r>
              <a:rPr lang="en-GB" sz="2000" dirty="0"/>
              <a:t> …;</a:t>
            </a:r>
          </a:p>
          <a:p>
            <a:pPr marL="533400" lvl="0" indent="-355600"/>
            <a:r>
              <a:rPr lang="en-GB" sz="2000" dirty="0" err="1" smtClean="0"/>
              <a:t>yn</a:t>
            </a:r>
            <a:r>
              <a:rPr lang="en-GB" sz="2000" dirty="0" smtClean="0"/>
              <a:t> </a:t>
            </a:r>
            <a:r>
              <a:rPr lang="en-GB" sz="2000" dirty="0" err="1"/>
              <a:t>gweld</a:t>
            </a:r>
            <a:r>
              <a:rPr lang="en-GB" sz="2000" dirty="0"/>
              <a:t> bod </a:t>
            </a:r>
            <a:r>
              <a:rPr lang="en-GB" sz="2000" dirty="0" err="1"/>
              <a:t>yr</a:t>
            </a:r>
            <a:r>
              <a:rPr lang="en-GB" sz="2000" dirty="0"/>
              <a:t> </a:t>
            </a:r>
            <a:r>
              <a:rPr lang="en-GB" sz="2000" dirty="0" err="1"/>
              <a:t>ysgol</a:t>
            </a:r>
            <a:r>
              <a:rPr lang="en-GB" sz="2000" dirty="0"/>
              <a:t> </a:t>
            </a:r>
            <a:r>
              <a:rPr lang="en-GB" sz="2000" dirty="0" err="1"/>
              <a:t>yn</a:t>
            </a:r>
            <a:r>
              <a:rPr lang="en-GB" sz="2000" dirty="0"/>
              <a:t> …;</a:t>
            </a:r>
          </a:p>
          <a:p>
            <a:pPr marL="533400" lvl="0" indent="-355600"/>
            <a:r>
              <a:rPr lang="en-GB" sz="2000" dirty="0" err="1" smtClean="0"/>
              <a:t>yn</a:t>
            </a:r>
            <a:r>
              <a:rPr lang="en-GB" sz="2000" dirty="0" smtClean="0"/>
              <a:t> </a:t>
            </a:r>
            <a:r>
              <a:rPr lang="en-GB" sz="2000" dirty="0" err="1"/>
              <a:t>cael</a:t>
            </a:r>
            <a:r>
              <a:rPr lang="en-GB" sz="2000" dirty="0"/>
              <a:t> </a:t>
            </a:r>
            <a:r>
              <a:rPr lang="en-GB" sz="2000" dirty="0" err="1"/>
              <a:t>ei</a:t>
            </a:r>
            <a:r>
              <a:rPr lang="en-GB" sz="2000" dirty="0"/>
              <a:t> </a:t>
            </a:r>
            <a:r>
              <a:rPr lang="en-GB" sz="2000" dirty="0" err="1"/>
              <a:t>gefnogi</a:t>
            </a:r>
            <a:r>
              <a:rPr lang="en-GB" sz="2000" dirty="0"/>
              <a:t> </a:t>
            </a:r>
            <a:r>
              <a:rPr lang="en-GB" sz="2000" dirty="0" err="1"/>
              <a:t>gan</a:t>
            </a:r>
            <a:r>
              <a:rPr lang="en-GB" sz="2000" dirty="0"/>
              <a:t> …; ac</a:t>
            </a:r>
          </a:p>
          <a:p>
            <a:pPr marL="533400" lvl="0" indent="-355600"/>
            <a:r>
              <a:rPr lang="en-GB" sz="2000" dirty="0" err="1" smtClean="0"/>
              <a:t>nid</a:t>
            </a:r>
            <a:r>
              <a:rPr lang="en-GB" sz="2000" dirty="0" smtClean="0"/>
              <a:t> </a:t>
            </a:r>
            <a:r>
              <a:rPr lang="en-GB" sz="2000" dirty="0" err="1"/>
              <a:t>yw’n</a:t>
            </a:r>
            <a:r>
              <a:rPr lang="en-GB" sz="2000" dirty="0"/>
              <a:t> </a:t>
            </a:r>
            <a:r>
              <a:rPr lang="en-GB" sz="2000" dirty="0" err="1"/>
              <a:t>dioddef</a:t>
            </a:r>
            <a:r>
              <a:rPr lang="en-GB" sz="2000" dirty="0"/>
              <a:t> ….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581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650" y="620688"/>
            <a:ext cx="7772400" cy="6237312"/>
          </a:xfrm>
        </p:spPr>
        <p:txBody>
          <a:bodyPr/>
          <a:lstStyle/>
          <a:p>
            <a:pPr marL="0" lvl="0" indent="0">
              <a:buNone/>
            </a:pPr>
            <a:r>
              <a:rPr lang="en-GB" sz="2000" b="1" dirty="0" err="1">
                <a:solidFill>
                  <a:srgbClr val="FF0000"/>
                </a:solidFill>
              </a:rPr>
              <a:t>Sleid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smtClean="0">
                <a:solidFill>
                  <a:srgbClr val="FF0000"/>
                </a:solidFill>
              </a:rPr>
              <a:t>6 </a:t>
            </a:r>
            <a:r>
              <a:rPr lang="en-GB" sz="2000" b="1" dirty="0">
                <a:solidFill>
                  <a:srgbClr val="FF0000"/>
                </a:solidFill>
              </a:rPr>
              <a:t>(</a:t>
            </a:r>
            <a:r>
              <a:rPr lang="en-GB" sz="2000" b="1" dirty="0" err="1">
                <a:solidFill>
                  <a:srgbClr val="FF0000"/>
                </a:solidFill>
              </a:rPr>
              <a:t>wedi’i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gwblhau</a:t>
            </a:r>
            <a:r>
              <a:rPr lang="en-GB" sz="2000" b="1" dirty="0">
                <a:solidFill>
                  <a:srgbClr val="FF0000"/>
                </a:solidFill>
              </a:rPr>
              <a:t>):  </a:t>
            </a:r>
            <a:endParaRPr lang="en-GB" sz="2000" b="1" dirty="0" smtClean="0">
              <a:solidFill>
                <a:srgbClr val="FF0000"/>
              </a:solidFill>
            </a:endParaRPr>
          </a:p>
          <a:p>
            <a:pPr marL="0" lvl="0" indent="0">
              <a:buNone/>
            </a:pPr>
            <a:r>
              <a:rPr lang="en-GB" sz="2000" b="1" dirty="0" smtClean="0">
                <a:solidFill>
                  <a:srgbClr val="FF0000"/>
                </a:solidFill>
              </a:rPr>
              <a:t>Mae </a:t>
            </a:r>
            <a:r>
              <a:rPr lang="en-GB" sz="2000" b="1" dirty="0" err="1" smtClean="0">
                <a:solidFill>
                  <a:srgbClr val="FF0000"/>
                </a:solidFill>
              </a:rPr>
              <a:t>ymchwil</a:t>
            </a:r>
            <a:r>
              <a:rPr lang="en-GB" sz="2000" b="1" dirty="0" smtClean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yn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dangos</a:t>
            </a:r>
            <a:r>
              <a:rPr lang="en-GB" sz="2000" b="1" dirty="0">
                <a:solidFill>
                  <a:srgbClr val="FF0000"/>
                </a:solidFill>
              </a:rPr>
              <a:t>:</a:t>
            </a:r>
          </a:p>
          <a:p>
            <a:pPr marL="0" lvl="0" indent="0">
              <a:buNone/>
            </a:pPr>
            <a:r>
              <a:rPr lang="en-GB" sz="1000" dirty="0"/>
              <a:t> </a:t>
            </a:r>
          </a:p>
          <a:p>
            <a:pPr marL="533400" lvl="0" indent="-355600"/>
            <a:r>
              <a:rPr lang="en-GB" sz="2000" dirty="0" smtClean="0"/>
              <a:t>bod </a:t>
            </a:r>
            <a:r>
              <a:rPr lang="en-GB" sz="2000" dirty="0"/>
              <a:t>y </a:t>
            </a:r>
            <a:r>
              <a:rPr lang="en-GB" sz="2000" dirty="0" err="1"/>
              <a:t>bwlch</a:t>
            </a:r>
            <a:r>
              <a:rPr lang="en-GB" sz="2000" dirty="0"/>
              <a:t> </a:t>
            </a:r>
            <a:r>
              <a:rPr lang="en-GB" sz="2000" dirty="0" err="1"/>
              <a:t>rhwng</a:t>
            </a:r>
            <a:r>
              <a:rPr lang="en-GB" sz="2000" dirty="0"/>
              <a:t> </a:t>
            </a:r>
            <a:r>
              <a:rPr lang="en-GB" sz="2000" dirty="0" err="1"/>
              <a:t>cyflawniad</a:t>
            </a:r>
            <a:r>
              <a:rPr lang="en-GB" sz="2000" dirty="0"/>
              <a:t> plant </a:t>
            </a:r>
            <a:r>
              <a:rPr lang="en-GB" sz="2000" dirty="0" err="1"/>
              <a:t>dan</a:t>
            </a:r>
            <a:r>
              <a:rPr lang="en-GB" sz="2000" dirty="0"/>
              <a:t> </a:t>
            </a:r>
            <a:r>
              <a:rPr lang="en-GB" sz="2000" dirty="0" err="1"/>
              <a:t>anfantais</a:t>
            </a:r>
            <a:r>
              <a:rPr lang="en-GB" sz="2000" dirty="0"/>
              <a:t> o </a:t>
            </a:r>
            <a:r>
              <a:rPr lang="en-GB" sz="2000" dirty="0" err="1"/>
              <a:t>gymharu</a:t>
            </a:r>
            <a:r>
              <a:rPr lang="en-GB" sz="2000" dirty="0"/>
              <a:t> â </a:t>
            </a:r>
            <a:r>
              <a:rPr lang="en-GB" sz="2000" dirty="0" err="1"/>
              <a:t>phlant</a:t>
            </a:r>
            <a:r>
              <a:rPr lang="en-GB" sz="2000" dirty="0"/>
              <a:t> </a:t>
            </a:r>
            <a:r>
              <a:rPr lang="en-GB" sz="2000" dirty="0" err="1"/>
              <a:t>breintiedig</a:t>
            </a:r>
            <a:r>
              <a:rPr lang="en-GB" sz="2000" dirty="0"/>
              <a:t> </a:t>
            </a:r>
            <a:r>
              <a:rPr lang="en-GB" sz="2000" dirty="0" err="1"/>
              <a:t>yn</a:t>
            </a:r>
            <a:r>
              <a:rPr lang="en-GB" sz="2000" dirty="0"/>
              <a:t> </a:t>
            </a:r>
            <a:r>
              <a:rPr lang="en-GB" sz="2000" dirty="0" err="1"/>
              <a:t>bresennol</a:t>
            </a:r>
            <a:r>
              <a:rPr lang="en-GB" sz="2000" dirty="0"/>
              <a:t> </a:t>
            </a:r>
            <a:r>
              <a:rPr lang="en-GB" sz="2000" dirty="0" err="1"/>
              <a:t>yn</a:t>
            </a:r>
            <a:r>
              <a:rPr lang="en-GB" sz="2000" dirty="0"/>
              <a:t> </a:t>
            </a:r>
            <a:r>
              <a:rPr lang="en-GB" sz="2000" dirty="0" err="1"/>
              <a:t>naw</a:t>
            </a:r>
            <a:r>
              <a:rPr lang="en-GB" sz="2000" dirty="0"/>
              <a:t> </a:t>
            </a:r>
            <a:r>
              <a:rPr lang="en-GB" sz="2000" dirty="0" err="1"/>
              <a:t>mis</a:t>
            </a:r>
            <a:r>
              <a:rPr lang="en-GB" sz="2000" dirty="0"/>
              <a:t> </a:t>
            </a:r>
            <a:r>
              <a:rPr lang="en-GB" sz="2000" dirty="0" err="1"/>
              <a:t>oed</a:t>
            </a:r>
            <a:r>
              <a:rPr lang="en-GB" sz="2000" dirty="0"/>
              <a:t> ac </a:t>
            </a:r>
            <a:r>
              <a:rPr lang="en-GB" sz="2000" dirty="0" err="1"/>
              <a:t>yn</a:t>
            </a:r>
            <a:r>
              <a:rPr lang="en-GB" sz="2000" dirty="0"/>
              <a:t> </a:t>
            </a:r>
            <a:r>
              <a:rPr lang="en-GB" sz="2000" dirty="0" err="1"/>
              <a:t>sylweddol</a:t>
            </a:r>
            <a:r>
              <a:rPr lang="en-GB" sz="2000" dirty="0"/>
              <a:t> </a:t>
            </a:r>
            <a:r>
              <a:rPr lang="en-GB" sz="2000" dirty="0" err="1"/>
              <a:t>erbyn</a:t>
            </a:r>
            <a:r>
              <a:rPr lang="en-GB" sz="2000" dirty="0"/>
              <a:t> </a:t>
            </a:r>
            <a:r>
              <a:rPr lang="en-GB" sz="2000" dirty="0" err="1"/>
              <a:t>tair</a:t>
            </a:r>
            <a:r>
              <a:rPr lang="en-GB" sz="2000" dirty="0"/>
              <a:t> </a:t>
            </a:r>
            <a:r>
              <a:rPr lang="en-GB" sz="2000" dirty="0" err="1"/>
              <a:t>blwydd</a:t>
            </a:r>
            <a:r>
              <a:rPr lang="en-GB" sz="2000" dirty="0"/>
              <a:t> </a:t>
            </a:r>
            <a:r>
              <a:rPr lang="en-GB" sz="2000" dirty="0" err="1"/>
              <a:t>oed</a:t>
            </a:r>
            <a:r>
              <a:rPr lang="en-GB" sz="2000" dirty="0"/>
              <a:t>.  Pan </a:t>
            </a:r>
            <a:r>
              <a:rPr lang="en-GB" sz="2000" dirty="0" err="1"/>
              <a:t>fydd</a:t>
            </a:r>
            <a:r>
              <a:rPr lang="en-GB" sz="2000" dirty="0"/>
              <a:t> plant </a:t>
            </a:r>
            <a:r>
              <a:rPr lang="en-GB" sz="2000" dirty="0" err="1"/>
              <a:t>dan</a:t>
            </a:r>
            <a:r>
              <a:rPr lang="en-GB" sz="2000" dirty="0"/>
              <a:t> </a:t>
            </a:r>
            <a:r>
              <a:rPr lang="en-GB" sz="2000" dirty="0" err="1"/>
              <a:t>anfantais</a:t>
            </a:r>
            <a:r>
              <a:rPr lang="en-GB" sz="2000" dirty="0"/>
              <a:t> </a:t>
            </a:r>
            <a:r>
              <a:rPr lang="en-GB" sz="2000" dirty="0" err="1"/>
              <a:t>yn</a:t>
            </a:r>
            <a:r>
              <a:rPr lang="en-GB" sz="2000" dirty="0"/>
              <a:t> </a:t>
            </a:r>
            <a:r>
              <a:rPr lang="en-GB" sz="2000" dirty="0" err="1"/>
              <a:t>mynd</a:t>
            </a:r>
            <a:r>
              <a:rPr lang="en-GB" sz="2000" dirty="0"/>
              <a:t> </a:t>
            </a:r>
            <a:r>
              <a:rPr lang="en-GB" sz="2000" dirty="0" err="1"/>
              <a:t>i</a:t>
            </a:r>
            <a:r>
              <a:rPr lang="en-GB" sz="2000" dirty="0"/>
              <a:t> </a:t>
            </a:r>
            <a:r>
              <a:rPr lang="en-GB" sz="2000" dirty="0" err="1"/>
              <a:t>mewn</a:t>
            </a:r>
            <a:r>
              <a:rPr lang="en-GB" sz="2000" dirty="0"/>
              <a:t> </a:t>
            </a:r>
            <a:r>
              <a:rPr lang="en-GB" sz="2000" dirty="0" err="1"/>
              <a:t>i’r</a:t>
            </a:r>
            <a:r>
              <a:rPr lang="en-GB" sz="2000" dirty="0"/>
              <a:t> </a:t>
            </a:r>
            <a:r>
              <a:rPr lang="en-GB" sz="2000" dirty="0" err="1"/>
              <a:t>ysgol</a:t>
            </a:r>
            <a:r>
              <a:rPr lang="en-GB" sz="2000" dirty="0"/>
              <a:t>, </a:t>
            </a:r>
            <a:r>
              <a:rPr lang="en-GB" sz="2000" dirty="0" err="1"/>
              <a:t>byddant</a:t>
            </a:r>
            <a:r>
              <a:rPr lang="en-GB" sz="2000" dirty="0"/>
              <a:t> </a:t>
            </a:r>
            <a:r>
              <a:rPr lang="en-GB" sz="2000" dirty="0" err="1"/>
              <a:t>yn</a:t>
            </a:r>
            <a:r>
              <a:rPr lang="en-GB" sz="2000" dirty="0"/>
              <a:t> </a:t>
            </a:r>
            <a:r>
              <a:rPr lang="en-GB" sz="2000" dirty="0" err="1"/>
              <a:t>aml</a:t>
            </a:r>
            <a:r>
              <a:rPr lang="en-GB" sz="2000" dirty="0"/>
              <a:t> </a:t>
            </a:r>
            <a:r>
              <a:rPr lang="en-GB" sz="2000" dirty="0" err="1"/>
              <a:t>flwyddyn</a:t>
            </a:r>
            <a:r>
              <a:rPr lang="en-GB" sz="2000" dirty="0"/>
              <a:t> y </a:t>
            </a:r>
            <a:r>
              <a:rPr lang="en-GB" sz="2000" dirty="0" err="1"/>
              <a:t>tu</a:t>
            </a:r>
            <a:r>
              <a:rPr lang="en-GB" sz="2000" dirty="0"/>
              <a:t> </a:t>
            </a:r>
            <a:r>
              <a:rPr lang="en-GB" sz="2000" dirty="0" err="1"/>
              <a:t>ôl</a:t>
            </a:r>
            <a:r>
              <a:rPr lang="en-GB" sz="2000" dirty="0"/>
              <a:t> </a:t>
            </a:r>
            <a:r>
              <a:rPr lang="en-GB" sz="2000" dirty="0" err="1"/>
              <a:t>i’w</a:t>
            </a:r>
            <a:r>
              <a:rPr lang="en-GB" sz="2000" dirty="0"/>
              <a:t> </a:t>
            </a:r>
            <a:r>
              <a:rPr lang="en-GB" sz="2000" dirty="0" err="1"/>
              <a:t>cyfoedion</a:t>
            </a:r>
            <a:r>
              <a:rPr lang="en-GB" sz="2000" dirty="0"/>
              <a:t> </a:t>
            </a:r>
            <a:r>
              <a:rPr lang="en-GB" sz="2000" dirty="0" err="1"/>
              <a:t>mwy</a:t>
            </a:r>
            <a:r>
              <a:rPr lang="en-GB" sz="2000" dirty="0"/>
              <a:t> </a:t>
            </a:r>
            <a:r>
              <a:rPr lang="en-GB" sz="2000" dirty="0" err="1"/>
              <a:t>breintiedig</a:t>
            </a:r>
            <a:r>
              <a:rPr lang="en-GB" sz="2000" dirty="0"/>
              <a:t> </a:t>
            </a:r>
            <a:r>
              <a:rPr lang="en-GB" sz="2000" dirty="0" err="1"/>
              <a:t>yn</a:t>
            </a:r>
            <a:r>
              <a:rPr lang="en-GB" sz="2000" dirty="0"/>
              <a:t> y </a:t>
            </a:r>
            <a:r>
              <a:rPr lang="en-GB" sz="2000" dirty="0" err="1"/>
              <a:t>dosbarth</a:t>
            </a:r>
            <a:r>
              <a:rPr lang="en-GB" sz="2000" dirty="0"/>
              <a:t>.</a:t>
            </a:r>
            <a:endParaRPr lang="en-GB" sz="2000" b="1" dirty="0"/>
          </a:p>
          <a:p>
            <a:pPr marL="0" lvl="0" indent="0">
              <a:buNone/>
            </a:pPr>
            <a:r>
              <a:rPr lang="en-GB" sz="1000" dirty="0"/>
              <a:t> </a:t>
            </a:r>
          </a:p>
          <a:p>
            <a:pPr marL="0" lvl="0" indent="0">
              <a:buNone/>
            </a:pPr>
            <a:r>
              <a:rPr lang="en-GB" sz="2000" b="1" dirty="0">
                <a:solidFill>
                  <a:srgbClr val="FF0000"/>
                </a:solidFill>
              </a:rPr>
              <a:t>Mae </a:t>
            </a:r>
            <a:r>
              <a:rPr lang="en-GB" sz="2000" b="1" dirty="0" err="1">
                <a:solidFill>
                  <a:srgbClr val="FF0000"/>
                </a:solidFill>
              </a:rPr>
              <a:t>ymchwil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yn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dweud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wrthym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hefyd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fod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disgyblion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dan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anfantais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yn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fwy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tebygol</a:t>
            </a:r>
            <a:r>
              <a:rPr lang="en-GB" sz="2000" b="1" dirty="0">
                <a:solidFill>
                  <a:srgbClr val="FF0000"/>
                </a:solidFill>
              </a:rPr>
              <a:t> o </a:t>
            </a:r>
            <a:r>
              <a:rPr lang="en-GB" sz="2000" b="1" dirty="0" err="1">
                <a:solidFill>
                  <a:srgbClr val="FF0000"/>
                </a:solidFill>
              </a:rPr>
              <a:t>wneud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yn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dda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os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yw’r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unigolyn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ifanc</a:t>
            </a:r>
            <a:r>
              <a:rPr lang="en-GB" sz="2000" b="1" dirty="0">
                <a:solidFill>
                  <a:srgbClr val="FF0000"/>
                </a:solidFill>
              </a:rPr>
              <a:t>:</a:t>
            </a:r>
          </a:p>
          <a:p>
            <a:pPr marL="0" lvl="0" indent="0">
              <a:buNone/>
            </a:pPr>
            <a:r>
              <a:rPr lang="en-GB" sz="1000" dirty="0"/>
              <a:t> </a:t>
            </a:r>
          </a:p>
          <a:p>
            <a:pPr marL="533400" lvl="0" indent="-355600"/>
            <a:r>
              <a:rPr lang="en-GB" sz="2000" dirty="0" err="1" smtClean="0"/>
              <a:t>yn</a:t>
            </a:r>
            <a:r>
              <a:rPr lang="en-GB" sz="2000" dirty="0" smtClean="0"/>
              <a:t> </a:t>
            </a:r>
            <a:r>
              <a:rPr lang="en-GB" sz="2000" dirty="0" err="1"/>
              <a:t>credu</a:t>
            </a:r>
            <a:r>
              <a:rPr lang="en-GB" sz="2000" dirty="0"/>
              <a:t> </a:t>
            </a:r>
            <a:r>
              <a:rPr lang="en-GB" sz="2000" dirty="0" err="1"/>
              <a:t>yn</a:t>
            </a:r>
            <a:r>
              <a:rPr lang="en-GB" sz="2000" dirty="0"/>
              <a:t> </a:t>
            </a:r>
            <a:r>
              <a:rPr lang="en-GB" sz="2000" dirty="0" err="1"/>
              <a:t>ei</a:t>
            </a:r>
            <a:r>
              <a:rPr lang="en-GB" sz="2000" dirty="0"/>
              <a:t> </a:t>
            </a:r>
            <a:r>
              <a:rPr lang="en-GB" sz="2000" dirty="0" err="1"/>
              <a:t>allu</a:t>
            </a:r>
            <a:r>
              <a:rPr lang="en-GB" sz="2000" dirty="0"/>
              <a:t>/</a:t>
            </a:r>
            <a:r>
              <a:rPr lang="en-GB" sz="2000" dirty="0" err="1"/>
              <a:t>gallu</a:t>
            </a:r>
            <a:r>
              <a:rPr lang="en-GB" sz="2000" dirty="0"/>
              <a:t> </a:t>
            </a:r>
            <a:r>
              <a:rPr lang="en-GB" sz="2000" dirty="0" err="1"/>
              <a:t>ei</a:t>
            </a:r>
            <a:r>
              <a:rPr lang="en-GB" sz="2000" dirty="0"/>
              <a:t> </a:t>
            </a:r>
            <a:r>
              <a:rPr lang="en-GB" sz="2000" dirty="0" err="1"/>
              <a:t>hun</a:t>
            </a:r>
            <a:r>
              <a:rPr lang="en-GB" sz="2000" dirty="0"/>
              <a:t> </a:t>
            </a:r>
            <a:r>
              <a:rPr lang="en-GB" sz="2000" dirty="0" err="1"/>
              <a:t>yn</a:t>
            </a:r>
            <a:r>
              <a:rPr lang="en-GB" sz="2000" dirty="0"/>
              <a:t> </a:t>
            </a:r>
            <a:r>
              <a:rPr lang="en-GB" sz="2000" dirty="0" err="1"/>
              <a:t>yr</a:t>
            </a:r>
            <a:r>
              <a:rPr lang="en-GB" sz="2000" dirty="0"/>
              <a:t> </a:t>
            </a:r>
            <a:r>
              <a:rPr lang="en-GB" sz="2000" dirty="0" err="1"/>
              <a:t>ysgol</a:t>
            </a:r>
            <a:r>
              <a:rPr lang="en-GB" sz="2000" dirty="0"/>
              <a:t>;</a:t>
            </a:r>
          </a:p>
          <a:p>
            <a:pPr marL="533400" lvl="0" indent="-355600"/>
            <a:r>
              <a:rPr lang="en-GB" sz="2000" dirty="0" err="1" smtClean="0"/>
              <a:t>yn</a:t>
            </a:r>
            <a:r>
              <a:rPr lang="en-GB" sz="2000" dirty="0" smtClean="0"/>
              <a:t> </a:t>
            </a:r>
            <a:r>
              <a:rPr lang="en-GB" sz="2000" dirty="0" err="1"/>
              <a:t>cael</a:t>
            </a:r>
            <a:r>
              <a:rPr lang="en-GB" sz="2000" dirty="0"/>
              <a:t> </a:t>
            </a:r>
            <a:r>
              <a:rPr lang="en-GB" sz="2000" dirty="0" err="1"/>
              <a:t>ei</a:t>
            </a:r>
            <a:r>
              <a:rPr lang="en-GB" sz="2000" dirty="0"/>
              <a:t> </a:t>
            </a:r>
            <a:r>
              <a:rPr lang="en-GB" sz="2000" dirty="0" err="1"/>
              <a:t>gefnogi</a:t>
            </a:r>
            <a:r>
              <a:rPr lang="en-GB" sz="2000" dirty="0"/>
              <a:t>/</a:t>
            </a:r>
            <a:r>
              <a:rPr lang="en-GB" sz="2000" dirty="0" err="1"/>
              <a:t>chefnogi</a:t>
            </a:r>
            <a:r>
              <a:rPr lang="en-GB" sz="2000" dirty="0"/>
              <a:t> </a:t>
            </a:r>
            <a:r>
              <a:rPr lang="en-GB" sz="2000" dirty="0" err="1"/>
              <a:t>gan</a:t>
            </a:r>
            <a:r>
              <a:rPr lang="en-GB" sz="2000" dirty="0"/>
              <a:t> </a:t>
            </a:r>
            <a:r>
              <a:rPr lang="en-GB" sz="2000" dirty="0" err="1"/>
              <a:t>ymgysylltiad</a:t>
            </a:r>
            <a:r>
              <a:rPr lang="en-GB" sz="2000" dirty="0"/>
              <a:t> </a:t>
            </a:r>
            <a:r>
              <a:rPr lang="en-GB" sz="2000" dirty="0" err="1"/>
              <a:t>ei</a:t>
            </a:r>
            <a:r>
              <a:rPr lang="en-GB" sz="2000" dirty="0"/>
              <a:t> </a:t>
            </a:r>
            <a:r>
              <a:rPr lang="en-GB" sz="2000" dirty="0" err="1"/>
              <a:t>rieni</a:t>
            </a:r>
            <a:r>
              <a:rPr lang="en-GB" sz="2000" dirty="0"/>
              <a:t>/</a:t>
            </a:r>
            <a:r>
              <a:rPr lang="en-GB" sz="2000" dirty="0" err="1"/>
              <a:t>rhieni</a:t>
            </a:r>
            <a:r>
              <a:rPr lang="en-GB" sz="2000" dirty="0"/>
              <a:t> </a:t>
            </a:r>
            <a:r>
              <a:rPr lang="en-GB" sz="2000" dirty="0" err="1"/>
              <a:t>yn</a:t>
            </a:r>
            <a:r>
              <a:rPr lang="en-GB" sz="2000" dirty="0"/>
              <a:t> </a:t>
            </a:r>
            <a:r>
              <a:rPr lang="en-GB" sz="2000" dirty="0" err="1"/>
              <a:t>ei</a:t>
            </a:r>
            <a:r>
              <a:rPr lang="en-GB" sz="2000" dirty="0"/>
              <a:t> </a:t>
            </a:r>
            <a:r>
              <a:rPr lang="en-GB" sz="2000" dirty="0" err="1"/>
              <a:t>addysg</a:t>
            </a:r>
            <a:r>
              <a:rPr lang="en-GB" sz="2000" dirty="0"/>
              <a:t>/</a:t>
            </a:r>
            <a:r>
              <a:rPr lang="en-GB" sz="2000" dirty="0" err="1"/>
              <a:t>haddysg</a:t>
            </a:r>
            <a:r>
              <a:rPr lang="en-GB" sz="2000" dirty="0"/>
              <a:t>;</a:t>
            </a:r>
          </a:p>
          <a:p>
            <a:pPr marL="533400" lvl="0" indent="-355600"/>
            <a:r>
              <a:rPr lang="en-GB" sz="2000" dirty="0" err="1" smtClean="0"/>
              <a:t>yn</a:t>
            </a:r>
            <a:r>
              <a:rPr lang="en-GB" sz="2000" dirty="0" smtClean="0"/>
              <a:t> </a:t>
            </a:r>
            <a:r>
              <a:rPr lang="en-GB" sz="2000" dirty="0" err="1"/>
              <a:t>gweld</a:t>
            </a:r>
            <a:r>
              <a:rPr lang="en-GB" sz="2000" dirty="0"/>
              <a:t> bod </a:t>
            </a:r>
            <a:r>
              <a:rPr lang="en-GB" sz="2000" dirty="0" err="1"/>
              <a:t>yr</a:t>
            </a:r>
            <a:r>
              <a:rPr lang="en-GB" sz="2000" dirty="0"/>
              <a:t> </a:t>
            </a:r>
            <a:r>
              <a:rPr lang="en-GB" sz="2000" dirty="0" err="1"/>
              <a:t>ysgol</a:t>
            </a:r>
            <a:r>
              <a:rPr lang="en-GB" sz="2000" dirty="0"/>
              <a:t> </a:t>
            </a:r>
            <a:r>
              <a:rPr lang="en-GB" sz="2000" dirty="0" err="1"/>
              <a:t>yn</a:t>
            </a:r>
            <a:r>
              <a:rPr lang="en-GB" sz="2000" dirty="0"/>
              <a:t> </a:t>
            </a:r>
            <a:r>
              <a:rPr lang="en-GB" sz="2000" dirty="0" err="1"/>
              <a:t>fuddiol</a:t>
            </a:r>
            <a:r>
              <a:rPr lang="en-GB" sz="2000" dirty="0"/>
              <a:t>; ac</a:t>
            </a:r>
          </a:p>
          <a:p>
            <a:pPr marL="533400" lvl="0" indent="-355600"/>
            <a:r>
              <a:rPr lang="en-GB" sz="2000" dirty="0" err="1" smtClean="0"/>
              <a:t>nid</a:t>
            </a:r>
            <a:r>
              <a:rPr lang="en-GB" sz="2000" dirty="0" smtClean="0"/>
              <a:t> </a:t>
            </a:r>
            <a:r>
              <a:rPr lang="en-GB" sz="2000" dirty="0" err="1"/>
              <a:t>yw’n</a:t>
            </a:r>
            <a:r>
              <a:rPr lang="en-GB" sz="2000" dirty="0"/>
              <a:t> </a:t>
            </a:r>
            <a:r>
              <a:rPr lang="en-GB" sz="2000" dirty="0" err="1"/>
              <a:t>dioddef</a:t>
            </a:r>
            <a:r>
              <a:rPr lang="en-GB" sz="2000" dirty="0"/>
              <a:t> </a:t>
            </a:r>
            <a:r>
              <a:rPr lang="en-GB" sz="2000" dirty="0" err="1" smtClean="0"/>
              <a:t>bwlio</a:t>
            </a:r>
            <a:r>
              <a:rPr lang="en-GB" sz="2000" dirty="0" smtClean="0"/>
              <a:t>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263034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4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4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Title_x0020__x0028_Welsh_x0029_ xmlns="4c2d5879-4e17-4934-9dac-90b30ab598df" xsi:nil="true"/>
    <Provider xmlns="4c2d5879-4e17-4934-9dac-90b30ab598df" xsi:nil="true"/>
    <b6bad8d7342d4cc5ae5d0cd685ebd519 xmlns="4c2d5879-4e17-4934-9dac-90b30ab598df">
      <Terms xmlns="http://schemas.microsoft.com/office/infopath/2007/PartnerControls">
        <TermInfo xmlns="http://schemas.microsoft.com/office/infopath/2007/PartnerControls">
          <TermName xmlns="http://schemas.microsoft.com/office/infopath/2007/PartnerControls">English</TermName>
          <TermId xmlns="http://schemas.microsoft.com/office/infopath/2007/PartnerControls">777de1d1-cd30-4966-a2e3-f61db4c431e8</TermId>
        </TermInfo>
      </Terms>
    </b6bad8d7342d4cc5ae5d0cd685ebd519>
    <Calendar_x0020_Year xmlns="4c2d5879-4e17-4934-9dac-90b30ab598df">5</Calendar_x0020_Year>
    <Retention_x0020_Year xmlns="4c2d5879-4e17-4934-9dac-90b30ab598df" xsi:nil="true"/>
    <TaxCatchAll xmlns="4c2d5879-4e17-4934-9dac-90b30ab598df">
      <Value>1</Value>
    </TaxCatchAll>
    <System_x0020_-_x0020_SEC xmlns="59269431-6795-4fb8-81e1-ba5389b7d284">7</System_x0020_-_x0020_SEC>
    <Process_x0020_-_x0020_SEC xmlns="59269431-6795-4fb8-81e1-ba5389b7d284">16</Process_x0020_-_x0020_SEC>
    <Academic_x0020_Year xmlns="4c2d5879-4e17-4934-9dac-90b30ab598df" xsi:nil="true"/>
    <Financial_x0020_Year xmlns="4c2d5879-4e17-4934-9dac-90b30ab598df" xsi:nil="true"/>
  </documentManagement>
</p:properties>
</file>

<file path=customXml/item3.xml><?xml version="1.0" encoding="utf-8"?>
<?mso-contentType ?>
<customXsn xmlns="http://schemas.microsoft.com/office/2006/metadata/customXsn">
  <xsnLocation>http://estynintranet/Corporate/Secretariat/_cts/Secretariat Standard Document/a1829d5afd91c60customXsn.xsn</xsnLocation>
  <cached>False</cached>
  <openByDefault>False</openByDefault>
  <xsnScope>http://estynintranet/Corporate/Secretariat</xsnScope>
</customXsn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Secretariat Standard Document" ma:contentTypeID="0x0101004FF563581D1EBA4688BFE70077AFADA610002DE27D66753AF64AB463A39610757F60" ma:contentTypeVersion="16" ma:contentTypeDescription="Secretariat Standard Document" ma:contentTypeScope="" ma:versionID="38d8e7b244a8f416f67366816569ff2c">
  <xsd:schema xmlns:xsd="http://www.w3.org/2001/XMLSchema" xmlns:xs="http://www.w3.org/2001/XMLSchema" xmlns:p="http://schemas.microsoft.com/office/2006/metadata/properties" xmlns:ns2="4c2d5879-4e17-4934-9dac-90b30ab598df" xmlns:ns3="59269431-6795-4fb8-81e1-ba5389b7d284" targetNamespace="http://schemas.microsoft.com/office/2006/metadata/properties" ma:root="true" ma:fieldsID="0866808b2876af1dd00bd72ca3ecbc78" ns2:_="" ns3:_="">
    <xsd:import namespace="4c2d5879-4e17-4934-9dac-90b30ab598df"/>
    <xsd:import namespace="59269431-6795-4fb8-81e1-ba5389b7d284"/>
    <xsd:element name="properties">
      <xsd:complexType>
        <xsd:sequence>
          <xsd:element name="documentManagement">
            <xsd:complexType>
              <xsd:all>
                <xsd:element ref="ns2:Title_x0020__x0028_Welsh_x0029_" minOccurs="0"/>
                <xsd:element ref="ns2:b6bad8d7342d4cc5ae5d0cd685ebd519" minOccurs="0"/>
                <xsd:element ref="ns2:TaxCatchAll" minOccurs="0"/>
                <xsd:element ref="ns2:TaxCatchAllLabel" minOccurs="0"/>
                <xsd:element ref="ns2:Academic_x0020_Year" minOccurs="0"/>
                <xsd:element ref="ns2:Financial_x0020_Year" minOccurs="0"/>
                <xsd:element ref="ns2:Calendar_x0020_Year" minOccurs="0"/>
                <xsd:element ref="ns2:Retention_x0020_Year" minOccurs="0"/>
                <xsd:element ref="ns3:System_x0020_-_x0020_SEC" minOccurs="0"/>
                <xsd:element ref="ns3:Process_x0020_-_x0020_SEC" minOccurs="0"/>
                <xsd:element ref="ns2:Provid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c2d5879-4e17-4934-9dac-90b30ab598df" elementFormDefault="qualified">
    <xsd:import namespace="http://schemas.microsoft.com/office/2006/documentManagement/types"/>
    <xsd:import namespace="http://schemas.microsoft.com/office/infopath/2007/PartnerControls"/>
    <xsd:element name="Title_x0020__x0028_Welsh_x0029_" ma:index="8" nillable="true" ma:displayName="Title (Welsh)" ma:internalName="Title_x0020__x0028_Welsh_x0029_" ma:readOnly="false">
      <xsd:simpleType>
        <xsd:restriction base="dms:Text">
          <xsd:maxLength value="255"/>
        </xsd:restriction>
      </xsd:simpleType>
    </xsd:element>
    <xsd:element name="b6bad8d7342d4cc5ae5d0cd685ebd519" ma:index="9" nillable="true" ma:taxonomy="true" ma:internalName="b6bad8d7342d4cc5ae5d0cd685ebd519" ma:taxonomyFieldName="Estyn_x0020_Language" ma:displayName="Estyn Language" ma:default="1;#English|777de1d1-cd30-4966-a2e3-f61db4c431e8" ma:fieldId="{b6bad8d7-342d-4cc5-ae5d-0cd685ebd519}" ma:sspId="5738bd62-a19a-4655-9560-0b73e07f5850" ma:termSetId="eb424e29-e252-4e5d-8539-61dc1fceb10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0" nillable="true" ma:displayName="Taxonomy Catch All Column" ma:description="" ma:hidden="true" ma:list="{eee9cb75-98a5-42be-a321-a89add8f77db}" ma:internalName="TaxCatchAll" ma:showField="CatchAllData" ma:web="4c2d5879-4e17-4934-9dac-90b30ab598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1" nillable="true" ma:displayName="Taxonomy Catch All Column1" ma:description="" ma:hidden="true" ma:list="{eee9cb75-98a5-42be-a321-a89add8f77db}" ma:internalName="TaxCatchAllLabel" ma:readOnly="true" ma:showField="CatchAllDataLabel" ma:web="4c2d5879-4e17-4934-9dac-90b30ab598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cademic_x0020_Year" ma:index="13" nillable="true" ma:displayName="Academic Year" ma:list="{6898bcd6-8000-4fcf-a942-abceb10dcfac}" ma:internalName="Academic_x0020_Year" ma:readOnly="false" ma:showField="Title" ma:web="4c2d5879-4e17-4934-9dac-90b30ab598df">
      <xsd:simpleType>
        <xsd:restriction base="dms:Lookup"/>
      </xsd:simpleType>
    </xsd:element>
    <xsd:element name="Financial_x0020_Year" ma:index="14" nillable="true" ma:displayName="Financial Year" ma:list="{d67f7af0-7e37-411d-b0f7-68a159549fd4}" ma:internalName="Financial_x0020_Year" ma:readOnly="false" ma:showField="Title" ma:web="4c2d5879-4e17-4934-9dac-90b30ab598df">
      <xsd:simpleType>
        <xsd:restriction base="dms:Lookup"/>
      </xsd:simpleType>
    </xsd:element>
    <xsd:element name="Calendar_x0020_Year" ma:index="15" nillable="true" ma:displayName="Calendar Year" ma:list="{8616dad4-7983-4cd6-aa6b-8cfbe2eb9d6e}" ma:internalName="Calendar_x0020_Year" ma:readOnly="false" ma:showField="Title" ma:web="4c2d5879-4e17-4934-9dac-90b30ab598df">
      <xsd:simpleType>
        <xsd:restriction base="dms:Lookup"/>
      </xsd:simpleType>
    </xsd:element>
    <xsd:element name="Retention_x0020_Year" ma:index="16" nillable="true" ma:displayName="Retention Year" ma:format="DateOnly" ma:internalName="Retention_x0020_Year">
      <xsd:simpleType>
        <xsd:restriction base="dms:DateTime"/>
      </xsd:simpleType>
    </xsd:element>
    <xsd:element name="Provider" ma:index="19" nillable="true" ma:displayName="Provider" ma:list="{a5ff9d59-b5ff-48d5-9a76-a65859a2086a}" ma:internalName="Provider" ma:showField="Provider" ma:web="4c2d5879-4e17-4934-9dac-90b30ab598df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269431-6795-4fb8-81e1-ba5389b7d284" elementFormDefault="qualified">
    <xsd:import namespace="http://schemas.microsoft.com/office/2006/documentManagement/types"/>
    <xsd:import namespace="http://schemas.microsoft.com/office/infopath/2007/PartnerControls"/>
    <xsd:element name="System_x0020_-_x0020_SEC" ma:index="17" nillable="true" ma:displayName="System - SEC" ma:list="{8fa1d491-7836-4a7a-92f1-d326ac7ccf49}" ma:internalName="System_x0020__x002d__x0020_SEC" ma:showField="Title" ma:web="59269431-6795-4fb8-81e1-ba5389b7d284">
      <xsd:simpleType>
        <xsd:restriction base="dms:Lookup"/>
      </xsd:simpleType>
    </xsd:element>
    <xsd:element name="Process_x0020_-_x0020_SEC" ma:index="18" nillable="true" ma:displayName="Process - SEC" ma:list="{b5aaf984-12ed-433e-b28d-2782fa9a853e}" ma:internalName="Process_x0020__x002d__x0020_SEC" ma:showField="Title" ma:web="59269431-6795-4fb8-81e1-ba5389b7d284">
      <xsd:simpleType>
        <xsd:restriction base="dms:Lookup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2E9418C-5FB8-4446-8D2B-551546AE644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3A2D3F0-2AFC-4FD5-A22A-C4522D44E3C7}">
  <ds:schemaRefs>
    <ds:schemaRef ds:uri="http://purl.org/dc/terms/"/>
    <ds:schemaRef ds:uri="http://schemas.microsoft.com/office/2006/metadata/properties"/>
    <ds:schemaRef ds:uri="http://schemas.microsoft.com/office/2006/documentManagement/types"/>
    <ds:schemaRef ds:uri="http://purl.org/dc/dcmitype/"/>
    <ds:schemaRef ds:uri="http://purl.org/dc/elements/1.1/"/>
    <ds:schemaRef ds:uri="http://www.w3.org/XML/1998/namespace"/>
    <ds:schemaRef ds:uri="59269431-6795-4fb8-81e1-ba5389b7d284"/>
    <ds:schemaRef ds:uri="http://schemas.openxmlformats.org/package/2006/metadata/core-properties"/>
    <ds:schemaRef ds:uri="http://schemas.microsoft.com/office/infopath/2007/PartnerControls"/>
    <ds:schemaRef ds:uri="4c2d5879-4e17-4934-9dac-90b30ab598df"/>
  </ds:schemaRefs>
</ds:datastoreItem>
</file>

<file path=customXml/itemProps3.xml><?xml version="1.0" encoding="utf-8"?>
<ds:datastoreItem xmlns:ds="http://schemas.openxmlformats.org/officeDocument/2006/customXml" ds:itemID="{C893DF04-6CC0-4B24-B0D6-3C9B1B6709D2}">
  <ds:schemaRefs>
    <ds:schemaRef ds:uri="http://schemas.microsoft.com/office/2006/metadata/customXsn"/>
  </ds:schemaRefs>
</ds:datastoreItem>
</file>

<file path=customXml/itemProps4.xml><?xml version="1.0" encoding="utf-8"?>
<ds:datastoreItem xmlns:ds="http://schemas.openxmlformats.org/officeDocument/2006/customXml" ds:itemID="{06A27B53-96C4-4EE0-B9C0-40A02C6F063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c2d5879-4e17-4934-9dac-90b30ab598df"/>
    <ds:schemaRef ds:uri="59269431-6795-4fb8-81e1-ba5389b7d28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3060</TotalTime>
  <Words>969</Words>
  <Application>Microsoft Office PowerPoint</Application>
  <PresentationFormat>On-screen Show (4:3)</PresentationFormat>
  <Paragraphs>262</Paragraphs>
  <Slides>28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Default Design</vt:lpstr>
      <vt:lpstr>PowerPoint Presentation</vt:lpstr>
      <vt:lpstr>     </vt:lpstr>
      <vt:lpstr>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ESTYN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gina.carrington</dc:creator>
  <cp:lastModifiedBy>Trebor Roberts</cp:lastModifiedBy>
  <cp:revision>223</cp:revision>
  <dcterms:created xsi:type="dcterms:W3CDTF">2003-06-30T08:50:02Z</dcterms:created>
  <dcterms:modified xsi:type="dcterms:W3CDTF">2014-06-17T15:44:32Z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0x0101004FF563581D1EBA4688BFE70077AFADA610002DE27D66753AF64AB463A39610757F60</vt:lpwstr>
  </property>
  <property fmtid="{D5CDD505-2E9C-101B-9397-08002B2CF9AE}" pid="3" name="Estyn Language">
    <vt:lpwstr>1;#English|777de1d1-cd30-4966-a2e3-f61db4c431e8</vt:lpwstr>
  </property>
</Properties>
</file>