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3" r:id="rId4"/>
    <p:sldId id="284" r:id="rId5"/>
    <p:sldId id="277" r:id="rId6"/>
    <p:sldId id="306" r:id="rId7"/>
    <p:sldId id="305" r:id="rId8"/>
    <p:sldId id="285" r:id="rId9"/>
    <p:sldId id="286" r:id="rId10"/>
    <p:sldId id="290" r:id="rId11"/>
    <p:sldId id="291" r:id="rId12"/>
    <p:sldId id="289" r:id="rId13"/>
    <p:sldId id="292" r:id="rId14"/>
    <p:sldId id="293" r:id="rId15"/>
    <p:sldId id="294" r:id="rId16"/>
    <p:sldId id="295" r:id="rId17"/>
    <p:sldId id="296" r:id="rId18"/>
    <p:sldId id="287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276" r:id="rId28"/>
  </p:sldIdLst>
  <p:sldSz cx="9144000" cy="6858000" type="screen4x3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1296144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6751"/>
            <a:ext cx="6400800" cy="97230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557598"/>
            <a:ext cx="9144001" cy="132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R:\Iwan\LOGO_CYNNAL\LogoCynnal\01\1D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255" y="3943074"/>
            <a:ext cx="1806998" cy="9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" y="5110472"/>
            <a:ext cx="9143241" cy="177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9830-F836-43BF-9FC2-265A42B1AD4A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4638-845A-4E52-B6F8-9F8A5F28F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" y="5110472"/>
            <a:ext cx="9143241" cy="177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9830-F836-43BF-9FC2-265A42B1AD4A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4638-845A-4E52-B6F8-9F8A5F28F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" y="5110472"/>
            <a:ext cx="9143241" cy="177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9830-F836-43BF-9FC2-265A42B1AD4A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4638-845A-4E52-B6F8-9F8A5F28F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" y="5110472"/>
            <a:ext cx="9143241" cy="177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9830-F836-43BF-9FC2-265A42B1AD4A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4638-845A-4E52-B6F8-9F8A5F28F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6330"/>
            <a:ext cx="9144000" cy="188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368152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11521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050" name="Picture 2" descr="R:\Iwan\LOGO_CYNNAL\LogoCynnal\03\3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27" y="5943698"/>
            <a:ext cx="2485889" cy="58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92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" y="5110472"/>
            <a:ext cx="9143241" cy="177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6B9830-F836-43BF-9FC2-265A42B1AD4A}" type="datetimeFigureOut">
              <a:rPr lang="en-US" smtClean="0"/>
              <a:pPr/>
              <a:t>5/14/2015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AD4638-845A-4E52-B6F8-9F8A5F28FA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" y="5805264"/>
            <a:ext cx="9143241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6B9830-F836-43BF-9FC2-265A42B1AD4A}" type="datetimeFigureOut">
              <a:rPr lang="en-US" smtClean="0"/>
              <a:pPr/>
              <a:t>5/14/2015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AD4638-845A-4E52-B6F8-9F8A5F28FA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281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" y="5110472"/>
            <a:ext cx="9143241" cy="177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77059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7687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6B9830-F836-43BF-9FC2-265A42B1AD4A}" type="datetimeFigureOut">
              <a:rPr lang="en-US" smtClean="0"/>
              <a:pPr/>
              <a:t>5/14/2015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AD4638-845A-4E52-B6F8-9F8A5F28FA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" y="5110472"/>
            <a:ext cx="9143241" cy="177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9830-F836-43BF-9FC2-265A42B1AD4A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4638-845A-4E52-B6F8-9F8A5F28F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" y="5110472"/>
            <a:ext cx="9143241" cy="177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9830-F836-43BF-9FC2-265A42B1AD4A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4638-845A-4E52-B6F8-9F8A5F28F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" y="5110472"/>
            <a:ext cx="9143241" cy="177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9830-F836-43BF-9FC2-265A42B1AD4A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4638-845A-4E52-B6F8-9F8A5F28F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" y="5110472"/>
            <a:ext cx="9143241" cy="177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9830-F836-43BF-9FC2-265A42B1AD4A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4638-845A-4E52-B6F8-9F8A5F28F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A6B9830-F836-43BF-9FC2-265A42B1AD4A}" type="datetimeFigureOut">
              <a:rPr lang="en-US" smtClean="0"/>
              <a:pPr/>
              <a:t>5/14/2015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AAD4638-845A-4E52-B6F8-9F8A5F28FA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y-GB" dirty="0" err="1" smtClean="0"/>
              <a:t>School</a:t>
            </a:r>
            <a:r>
              <a:rPr lang="cy-GB" dirty="0" smtClean="0"/>
              <a:t> </a:t>
            </a:r>
            <a:r>
              <a:rPr lang="cy-GB" dirty="0" err="1" smtClean="0"/>
              <a:t>Governors</a:t>
            </a:r>
            <a:r>
              <a:rPr lang="cy-GB" dirty="0" smtClean="0"/>
              <a:t> Wales</a:t>
            </a:r>
            <a:endParaRPr lang="cy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y-GB" dirty="0" smtClean="0"/>
              <a:t>E-</a:t>
            </a:r>
            <a:r>
              <a:rPr lang="cy-GB" dirty="0" err="1" smtClean="0"/>
              <a:t>learning</a:t>
            </a:r>
            <a:r>
              <a:rPr lang="cy-GB" dirty="0" smtClean="0"/>
              <a:t> </a:t>
            </a:r>
            <a:r>
              <a:rPr lang="cy-GB" dirty="0" err="1" smtClean="0"/>
              <a:t>site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282317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19 at 20.21.4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8600"/>
            <a:ext cx="7944697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97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3-19 at 20.23.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82" y="228600"/>
            <a:ext cx="860611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97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3-19 at 20.19.4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895738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97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19 at 20.26.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58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97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3-19 at 20.27.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97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19 at 20.30.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"/>
            <a:ext cx="9144000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97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19 at 20.30.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"/>
            <a:ext cx="9144000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97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3-19 at 20.35.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97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484785"/>
            <a:ext cx="8424936" cy="1296144"/>
          </a:xfrm>
        </p:spPr>
        <p:txBody>
          <a:bodyPr>
            <a:normAutofit fontScale="90000"/>
          </a:bodyPr>
          <a:lstStyle/>
          <a:p>
            <a:r>
              <a:rPr lang="en-GB" sz="4200" smtClean="0"/>
              <a:t>e-learning-governors-in-wales.org.uk</a:t>
            </a:r>
            <a:endParaRPr lang="en-GB" sz="42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GSO Walkthrough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437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19 at 20.40.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97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Introduction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mtClean="0"/>
              <a:t>Gareth Cadwaladr</a:t>
            </a:r>
          </a:p>
          <a:p>
            <a:r>
              <a:rPr lang="en-GB" smtClean="0"/>
              <a:t>Head of Web Developments at CYNNAL</a:t>
            </a:r>
          </a:p>
          <a:p>
            <a:r>
              <a:rPr lang="en-GB" smtClean="0"/>
              <a:t>CYNNAL:</a:t>
            </a:r>
          </a:p>
          <a:p>
            <a:pPr lvl="1"/>
            <a:r>
              <a:rPr lang="en-GB" smtClean="0"/>
              <a:t>moodle support/administration for schools</a:t>
            </a:r>
          </a:p>
          <a:p>
            <a:pPr lvl="1"/>
            <a:r>
              <a:rPr lang="en-GB" smtClean="0"/>
              <a:t>Develop e-learning resources</a:t>
            </a:r>
          </a:p>
          <a:p>
            <a:pPr lvl="1"/>
            <a:r>
              <a:rPr lang="en-GB" smtClean="0"/>
              <a:t>Data analysis for schools / LAs</a:t>
            </a:r>
          </a:p>
          <a:p>
            <a:pPr lvl="1"/>
            <a:r>
              <a:rPr lang="en-GB" smtClean="0"/>
              <a:t>On-line management tools (questionnaires / self evaluation framework)</a:t>
            </a:r>
          </a:p>
          <a:p>
            <a:pPr lvl="1"/>
            <a:r>
              <a:rPr lang="en-GB"/>
              <a:t>Support </a:t>
            </a:r>
            <a:r>
              <a:rPr lang="en-GB" smtClean="0"/>
              <a:t>ICT / Networks </a:t>
            </a:r>
            <a:r>
              <a:rPr lang="en-GB"/>
              <a:t>in schools</a:t>
            </a:r>
          </a:p>
          <a:p>
            <a:pPr lvl="1"/>
            <a:r>
              <a:rPr lang="en-GB"/>
              <a:t>Manage and support MIS systems in </a:t>
            </a:r>
            <a:r>
              <a:rPr lang="en-GB" smtClean="0"/>
              <a:t>schools</a:t>
            </a:r>
          </a:p>
          <a:p>
            <a:pPr marL="457200" lvl="1" indent="0">
              <a:buNone/>
            </a:pPr>
            <a:r>
              <a:rPr lang="en-GB" smtClean="0"/>
              <a:t> </a:t>
            </a:r>
            <a:endParaRPr lang="en-GB"/>
          </a:p>
          <a:p>
            <a:pPr lvl="1"/>
            <a:endParaRPr lang="en-GB" smtClean="0"/>
          </a:p>
          <a:p>
            <a:pPr lvl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90672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3-19 at 20.40.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558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97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19 at 20.42.5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97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3-19 at 20.45.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62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97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3-19 at 20.47.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568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97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19 at 20.49.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528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97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3-19 at 20.51.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8274"/>
            <a:ext cx="7929095" cy="547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97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19 at 20.52.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9247"/>
            <a:ext cx="7988300" cy="555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97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Diolch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Gareth Cadwaladr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4344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Background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Create an on-line tool that supplements or offers an alternative to face-to-face governor training if needed.</a:t>
            </a:r>
          </a:p>
          <a:p>
            <a:r>
              <a:rPr lang="en-GB" dirty="0" smtClean="0"/>
              <a:t>Bilingual</a:t>
            </a:r>
          </a:p>
          <a:p>
            <a:r>
              <a:rPr lang="en-GB" dirty="0" smtClean="0"/>
              <a:t>Login system with different user accounts</a:t>
            </a:r>
          </a:p>
          <a:p>
            <a:r>
              <a:rPr lang="en-GB" dirty="0" smtClean="0"/>
              <a:t>Differentiate between governors and </a:t>
            </a:r>
            <a:r>
              <a:rPr lang="en-GB" dirty="0" err="1" smtClean="0"/>
              <a:t>GSOs</a:t>
            </a:r>
            <a:endParaRPr lang="en-GB" dirty="0" smtClean="0"/>
          </a:p>
          <a:p>
            <a:r>
              <a:rPr lang="en-GB" dirty="0"/>
              <a:t>Track</a:t>
            </a:r>
            <a:r>
              <a:rPr lang="en-GB" dirty="0" smtClean="0"/>
              <a:t> governor progress</a:t>
            </a:r>
            <a:br>
              <a:rPr lang="en-GB" dirty="0" smtClean="0"/>
            </a:b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326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36503"/>
          </a:xfrm>
        </p:spPr>
        <p:txBody>
          <a:bodyPr/>
          <a:lstStyle/>
          <a:p>
            <a:r>
              <a:rPr lang="en-GB" dirty="0"/>
              <a:t>4 Courses initially:</a:t>
            </a:r>
          </a:p>
          <a:p>
            <a:pPr lvl="1"/>
            <a:r>
              <a:rPr lang="en-GB" dirty="0"/>
              <a:t>Understanding </a:t>
            </a:r>
            <a:r>
              <a:rPr lang="en-GB" dirty="0" smtClean="0"/>
              <a:t>data (</a:t>
            </a:r>
            <a:r>
              <a:rPr lang="en-GB" sz="2400" dirty="0" smtClean="0"/>
              <a:t>Primary, Secondary, Special</a:t>
            </a:r>
            <a:r>
              <a:rPr lang="en-GB" dirty="0" smtClean="0"/>
              <a:t>)</a:t>
            </a:r>
          </a:p>
          <a:p>
            <a:pPr lvl="1"/>
            <a:r>
              <a:rPr lang="en-GB" dirty="0"/>
              <a:t>Chairs Training</a:t>
            </a:r>
          </a:p>
          <a:p>
            <a:pPr lvl="1"/>
            <a:r>
              <a:rPr lang="en-GB" dirty="0"/>
              <a:t>Clerk Training</a:t>
            </a:r>
          </a:p>
          <a:p>
            <a:pPr lvl="1"/>
            <a:r>
              <a:rPr lang="en-GB" dirty="0"/>
              <a:t>Governor </a:t>
            </a:r>
            <a:r>
              <a:rPr lang="en-GB" dirty="0" smtClean="0"/>
              <a:t>Induction</a:t>
            </a:r>
          </a:p>
          <a:p>
            <a:r>
              <a:rPr lang="en-GB" dirty="0" smtClean="0"/>
              <a:t>... With the facility to add more courses in the future if needed.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Background (…continued)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00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e-learning-governors-in-wales.org.uk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Based on </a:t>
            </a:r>
            <a:r>
              <a:rPr lang="en-GB" dirty="0" err="1" smtClean="0"/>
              <a:t>moodle</a:t>
            </a:r>
            <a:r>
              <a:rPr lang="en-GB" dirty="0" smtClean="0"/>
              <a:t> – an open source virtual learning environment.</a:t>
            </a:r>
          </a:p>
          <a:p>
            <a:r>
              <a:rPr lang="en-GB" dirty="0" smtClean="0"/>
              <a:t>Bilingual</a:t>
            </a:r>
          </a:p>
          <a:p>
            <a:r>
              <a:rPr lang="en-GB" dirty="0" smtClean="0"/>
              <a:t>Separate user accounts</a:t>
            </a:r>
          </a:p>
          <a:p>
            <a:r>
              <a:rPr lang="en-GB" dirty="0" smtClean="0"/>
              <a:t>Different levels of access</a:t>
            </a:r>
          </a:p>
          <a:p>
            <a:r>
              <a:rPr lang="en-GB" dirty="0" smtClean="0"/>
              <a:t>Track user progress</a:t>
            </a:r>
          </a:p>
          <a:p>
            <a:r>
              <a:rPr lang="en-GB" dirty="0" smtClean="0"/>
              <a:t>Test users’ understanding</a:t>
            </a:r>
          </a:p>
          <a:p>
            <a:r>
              <a:rPr lang="en-GB" dirty="0" smtClean="0"/>
              <a:t>Users can receive certificates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3354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484785"/>
            <a:ext cx="8424936" cy="1296144"/>
          </a:xfrm>
        </p:spPr>
        <p:txBody>
          <a:bodyPr>
            <a:normAutofit fontScale="90000"/>
          </a:bodyPr>
          <a:lstStyle/>
          <a:p>
            <a:r>
              <a:rPr lang="en-GB" sz="4200" smtClean="0"/>
              <a:t>e-learning-governors-in-wales.org.uk</a:t>
            </a:r>
            <a:endParaRPr lang="en-GB" sz="42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Workflow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101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Workflow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Governor requests access from GSO</a:t>
            </a:r>
          </a:p>
          <a:p>
            <a:r>
              <a:rPr lang="en-GB" dirty="0" smtClean="0"/>
              <a:t>GSO enters governor details into template.</a:t>
            </a:r>
          </a:p>
          <a:p>
            <a:r>
              <a:rPr lang="en-GB" dirty="0" smtClean="0"/>
              <a:t>GSO e-mails the spreadsheet to CYNNAL</a:t>
            </a:r>
          </a:p>
          <a:p>
            <a:r>
              <a:rPr lang="en-GB" dirty="0" smtClean="0"/>
              <a:t>CYNNAL creates user accounts and returns login details to GSO</a:t>
            </a:r>
          </a:p>
          <a:p>
            <a:r>
              <a:rPr lang="en-GB" dirty="0" smtClean="0"/>
              <a:t>GSO delivers login credentials to Governor.</a:t>
            </a:r>
          </a:p>
          <a:p>
            <a:r>
              <a:rPr lang="en-GB" dirty="0" smtClean="0"/>
              <a:t>Governor logs into the site and completes the courses.</a:t>
            </a:r>
          </a:p>
          <a:p>
            <a:r>
              <a:rPr lang="en-GB" dirty="0" smtClean="0"/>
              <a:t>GSO can then download reports on user completion.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3354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484785"/>
            <a:ext cx="8424936" cy="1296144"/>
          </a:xfrm>
        </p:spPr>
        <p:txBody>
          <a:bodyPr>
            <a:normAutofit fontScale="90000"/>
          </a:bodyPr>
          <a:lstStyle/>
          <a:p>
            <a:r>
              <a:rPr lang="en-GB" sz="4200" smtClean="0"/>
              <a:t>e-learning-governors-in-wales.org.uk</a:t>
            </a:r>
            <a:endParaRPr lang="en-GB" sz="42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Governor Walkthrough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01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3-19 at 20.21.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775700" cy="620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97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</TotalTime>
  <Words>220</Words>
  <Application>Microsoft Office PowerPoint</Application>
  <PresentationFormat>On-screen Show (4:3)</PresentationFormat>
  <Paragraphs>52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School Governors Wales</vt:lpstr>
      <vt:lpstr>Introduction</vt:lpstr>
      <vt:lpstr>Background</vt:lpstr>
      <vt:lpstr>Background (…continued)</vt:lpstr>
      <vt:lpstr>e-learning-governors-in-wales.org.uk</vt:lpstr>
      <vt:lpstr>e-learning-governors-in-wales.org.uk</vt:lpstr>
      <vt:lpstr>Workflow</vt:lpstr>
      <vt:lpstr>e-learning-governors-in-wales.org.uk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e-learning-governors-in-wales.org.uk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Diolch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Iwan A Jones</dc:creator>
  <cp:lastModifiedBy>Humphreys Meleri Mair (ADDYSG)</cp:lastModifiedBy>
  <cp:revision>101</cp:revision>
  <cp:lastPrinted>2014-01-09T10:42:25Z</cp:lastPrinted>
  <dcterms:created xsi:type="dcterms:W3CDTF">2015-03-19T21:00:30Z</dcterms:created>
  <dcterms:modified xsi:type="dcterms:W3CDTF">2015-05-14T10:45:24Z</dcterms:modified>
</cp:coreProperties>
</file>